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6603" autoAdjust="0"/>
  </p:normalViewPr>
  <p:slideViewPr>
    <p:cSldViewPr snapToGrid="0" snapToObjects="1">
      <p:cViewPr varScale="1">
        <p:scale>
          <a:sx n="145" d="100"/>
          <a:sy n="145" d="100"/>
        </p:scale>
        <p:origin x="85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02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Opnun: RÚV á sex fullbúin snjallsjónvarpsöpp sem ná yfir öll vörumerki RÚV: Beint, VOD, KrakkaRÚV, UngRÚV, MenntaRÚV og Útvarp. Þetta er ekki frumgerð. Þróun hófst í ágúst 2022 og öppin hafa verið í daglegri notkun á íslenskum heimilum frá febrúar 2023, samfellt viðhaldið í gegnum fjórar kynslóðir snjallsjónvarpa.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RÚV Beint er einfaldasta leiðin fyrir áhorfendur að ná í beina útsendingu RÚV á snjallsjónvarpinu. Áhersla á hraða, einfaldleika og gæði.</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Eiginleikar RÚV Beint: aftur á upphaf dagskrárliðar (um tvær klukkustundir aftur í útsendinguna), rásaskipti, dagskrá í rauntíma, skjátextar, gæðaval, leturstærð, klukka og aldursmerkingar. Allt stýrt með fjarstýringu.</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RÚV VOD er fullbúin streymisþjónusta fyrir sjónvarp: allt efnissafn RÚV, flokkað og persónulegt, með áherslu á notendaupplifun.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Eiginleikar RÚV VOD: fullt efnissafn flokkað, spilari með skjátextum og gæðastýringu, öflug leit, áframhald, Hámhorf og Minn listi.</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KrakkaRÚV er öruggur staður fyrir börn: einungis vandað barnaefni, engar auglýsingar og viðmót sem börn ná tökum á sjálf.</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Eiginleikar KrakkaRÚV: stórt og litríkt viðmót, vandað úrval, Hámhorf sjálfvirk spilun, öruggt umhverfi án auglýsinga og íslenskt tal.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UngRÚV og MenntaRÚV eru byggð á sama kóðasafni og RÚV VOD en eru sjálfstæð öpp með eigin vörumerki, þema og efnisveitu. MenntaRÚV er sérstaklega áhugavert: það er sjálfstætt app einmitt til að hægt sé að setja það upp á skólasjónvörp, sem er annað notkunarsvið og hugsanlega önnur fjárveiting.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RÚV Útvarp er nýjasta varan og sú eina sem er hljóðmiðuð. Hún opnar nýjan flöt: útvarpssafn RÚV hefur enga sjónvarpsbirtingu í dag, og hlustun í sjónvarpi hentar sérstaklega eldri hlustendum og heimilum sem hafa kveikt á tækinu allan daginn.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Í spilun er hjarta appsins: hljóðið heldur áfram á meðan hlustandinn vafrar, og skjárinn deyfist fyrir langa hlustun. Dagskráin nær yfir báðar Rásirnar. Athugið: bein útsending byggir á straumslóð sem RÚV þarf að staðfesta, og RÚV þarf að staðfesta réttindi fyrir talmálssafnið.</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Þetta er glæran sem réttlætir verðuppbygginguna. Vegna þess að fimm vörur deila einu kóðasafni og einum bakenda er viðbótarkostnaður hverrar vöru lágur, og verðið er byggt á því: grunngjald fyrir vettvanginn og hóflegt gjald á hverja vöru.</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Kjarninn: RÚV kemst beint til áhorfenda á vinsælustu sjónvörpunum, á öllum sínum vörumerkjum. Allir greiða útvarpsgjald óháð tækjaeign; bein öpp tryggja milliliðalausan aðgang. Staða afhendingar sé sögð rétt: öppin hafa verið í daglegri notkun frá febrúar 2023, núverandi útgáfur eru endurbyggðar og bíða staðfestingarlotu á vélbúnaði og útgáfu. LG webOS er næsti áfangi. Afmörkun aðgengis ef spurt er: talstuðningur sjónvarpanna les ekki upp viðmótið, leturstærðin stækkar viðmótið en ekki skjátextana, og ekki er hægt að velja hljóðrás í appinu. Það þrennt má bæta við sem sérstakan áfanga.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Svar við áhyggjum af álagi: öppin spila streymi RÚV beint af núverandi streymisveitu RÚV. Þunn gátt K65 miðlar aðeins lýsigögnum. Ekkert nýtt mynddreifikerfi bætist við. Persónuverndin er ekki loforð heldur uppbygging: það er ekkert notendasafn að leka, engin aðgangsorð, engin netföng, engin nöfn. RÚV VOD geymir aðeins tætigildi auðkennis ásamt áhorfsstöðu og uppáhaldsefni; KrakkaRÚV og RÚV Beint senda ekkert. Öll vinnsla innan EES með vinnslusamningi.</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Öppin þrjú deila einu kóðasafni og eru pökkuð fyrir Samsung Tizen (.wgt) og LG webOS (.ipk). K65 sér um allt ferlið: pökkun, undirritun, innsendingu og uppfærslur.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Viðskiptamódel: leyfi á grunnkerfi og eignarhald RÚV á sérsniðnum afurðum, escrow og valkvæð útkaup, GDPR og EES. Samningsdrög ásamt fylgiskjölum liggja fyrir. SKREF 1 ER LYKILATRIÐI OG ÞARF EIGANDA HJÁ RÚV: Samsung veitir útgáfurétt utan Bandaríkjanna eingöngu samstarfsaðilum, og sú staða er veitt af efnisstjóra Samsung. Staðfesting frá RÚV um að K65 sé viðurkenndur útgáfuaðili þess, ásamt vörumerkjaheimild og beinu sambandi RÚV við Samsung, er það sem opnar þá leið. Án hennar er ekki hægt að gefa öppin út í Evrópu, sama hversu tilbúin þau eru. Þetta er eina atriðið á listanum sem verksali getur ekki leyst sjálfur. Um skyldur RÚV, fresti og úrræði fer skv. 10. gr. aðalsamnings.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Kynningarmyndbönd: skannaðu QR-kóðann til að sjá vörurnar sex í notkun. Síðan sýnir eitt myndband fyrir hverja vöru, með flýtivali efst, svo á fundi má fara beint í þá vöru sem verið er að ræða í stað þess að spóla í gegnum eina langa rullu. Slóðin er https://k65.is/apps/tv/vod/ og QR-kóðinn er myndaður úr sömu slóð (build_qr.mjs), svo prentaða slóðin og sú sem skannast geta ekki verið ólíkar. Á síðunni er einnig hnappur til að sækja þessa kynningu.</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RÚV Á SNJALLSJÓNVARPI</a:t>
            </a:r>
            <a:endParaRPr lang="en-US" sz="1200" dirty="0"/>
          </a:p>
        </p:txBody>
      </p:sp>
      <p:sp>
        <p:nvSpPr>
          <p:cNvPr id="3" name="Text 1"/>
          <p:cNvSpPr/>
          <p:nvPr/>
        </p:nvSpPr>
        <p:spPr>
          <a:xfrm>
            <a:off x="502920" y="749808"/>
            <a:ext cx="11155680" cy="822960"/>
          </a:xfrm>
          <a:prstGeom prst="rect">
            <a:avLst/>
          </a:prstGeom>
          <a:noFill/>
          <a:ln/>
        </p:spPr>
        <p:txBody>
          <a:bodyPr wrap="square" lIns="0" tIns="0" rIns="0" bIns="0" rtlCol="0" anchor="t"/>
          <a:lstStyle/>
          <a:p>
            <a:pPr marL="0" indent="0" algn="l">
              <a:buNone/>
            </a:pPr>
            <a:r>
              <a:rPr lang="en-US" sz="3800" b="1" dirty="0">
                <a:solidFill>
                  <a:srgbClr val="F4F3F0"/>
                </a:solidFill>
                <a:latin typeface="Arial" pitchFamily="34" charset="0"/>
                <a:ea typeface="Arial" pitchFamily="34" charset="-122"/>
                <a:cs typeface="Arial" pitchFamily="34" charset="-120"/>
              </a:rPr>
              <a:t>Sex öpp, allt efni RÚV</a:t>
            </a:r>
            <a:endParaRPr lang="en-US" sz="3800" dirty="0"/>
          </a:p>
        </p:txBody>
      </p:sp>
      <p:sp>
        <p:nvSpPr>
          <p:cNvPr id="4" name="Text 2"/>
          <p:cNvSpPr/>
          <p:nvPr/>
        </p:nvSpPr>
        <p:spPr>
          <a:xfrm>
            <a:off x="502920" y="1463040"/>
            <a:ext cx="10972800" cy="365760"/>
          </a:xfrm>
          <a:prstGeom prst="rect">
            <a:avLst/>
          </a:prstGeom>
          <a:noFill/>
          <a:ln/>
        </p:spPr>
        <p:txBody>
          <a:bodyPr wrap="square" lIns="0" tIns="0" rIns="0" bIns="0" rtlCol="0" anchor="t"/>
          <a:lstStyle/>
          <a:p>
            <a:pPr marL="0" indent="0" algn="l">
              <a:buNone/>
            </a:pPr>
            <a:r>
              <a:rPr lang="en-US" sz="1500" dirty="0">
                <a:solidFill>
                  <a:srgbClr val="CDCBC4"/>
                </a:solidFill>
                <a:latin typeface="Arial" pitchFamily="34" charset="0"/>
                <a:ea typeface="Arial" pitchFamily="34" charset="-122"/>
                <a:cs typeface="Arial" pitchFamily="34" charset="-120"/>
              </a:rPr>
              <a:t>Öll vörumerki RÚV á snjallsjónvarpi. Í daglegri </a:t>
            </a:r>
            <a:r>
              <a:rPr lang="en-US" sz="1500" dirty="0" err="1">
                <a:solidFill>
                  <a:srgbClr val="CDCBC4"/>
                </a:solidFill>
                <a:latin typeface="Arial" pitchFamily="34" charset="0"/>
                <a:ea typeface="Arial" pitchFamily="34" charset="-122"/>
                <a:cs typeface="Arial" pitchFamily="34" charset="-120"/>
              </a:rPr>
              <a:t>notkun</a:t>
            </a:r>
            <a:r>
              <a:rPr lang="en-US" sz="1500" dirty="0">
                <a:solidFill>
                  <a:srgbClr val="CDCBC4"/>
                </a:solidFill>
                <a:latin typeface="Arial" pitchFamily="34" charset="0"/>
                <a:ea typeface="Arial" pitchFamily="34" charset="-122"/>
                <a:cs typeface="Arial" pitchFamily="34" charset="-120"/>
              </a:rPr>
              <a:t> s</a:t>
            </a:r>
            <a:r>
              <a:rPr lang="is-IS" sz="1500" dirty="0" err="1">
                <a:solidFill>
                  <a:srgbClr val="CDCBC4"/>
                </a:solidFill>
                <a:latin typeface="Arial" pitchFamily="34" charset="0"/>
                <a:ea typeface="Arial" pitchFamily="34" charset="-122"/>
                <a:cs typeface="Arial" pitchFamily="34" charset="-120"/>
              </a:rPr>
              <a:t>íðan</a:t>
            </a:r>
            <a:r>
              <a:rPr lang="is-IS" sz="1500" dirty="0">
                <a:solidFill>
                  <a:srgbClr val="CDCBC4"/>
                </a:solidFill>
                <a:latin typeface="Arial" pitchFamily="34" charset="0"/>
                <a:ea typeface="Arial" pitchFamily="34" charset="-122"/>
                <a:cs typeface="Arial" pitchFamily="34" charset="-120"/>
              </a:rPr>
              <a:t> í </a:t>
            </a:r>
            <a:r>
              <a:rPr lang="en-US" sz="1500" dirty="0" err="1">
                <a:solidFill>
                  <a:srgbClr val="CDCBC4"/>
                </a:solidFill>
                <a:latin typeface="Arial" pitchFamily="34" charset="0"/>
                <a:ea typeface="Arial" pitchFamily="34" charset="-122"/>
                <a:cs typeface="Arial" pitchFamily="34" charset="-120"/>
              </a:rPr>
              <a:t>febrúar</a:t>
            </a:r>
            <a:r>
              <a:rPr lang="en-US" sz="1500" dirty="0">
                <a:solidFill>
                  <a:srgbClr val="CDCBC4"/>
                </a:solidFill>
                <a:latin typeface="Arial" pitchFamily="34" charset="0"/>
                <a:ea typeface="Arial" pitchFamily="34" charset="-122"/>
                <a:cs typeface="Arial" pitchFamily="34" charset="-120"/>
              </a:rPr>
              <a:t> 2023.</a:t>
            </a:r>
            <a:endParaRPr lang="en-US" sz="1500" dirty="0"/>
          </a:p>
        </p:txBody>
      </p:sp>
      <p:sp>
        <p:nvSpPr>
          <p:cNvPr id="5" name="Shape 3"/>
          <p:cNvSpPr/>
          <p:nvPr/>
        </p:nvSpPr>
        <p:spPr>
          <a:xfrm>
            <a:off x="502920" y="1984248"/>
            <a:ext cx="118872" cy="118872"/>
          </a:xfrm>
          <a:prstGeom prst="ellipse">
            <a:avLst/>
          </a:prstGeom>
          <a:solidFill>
            <a:srgbClr val="2E90FF"/>
          </a:solidFill>
          <a:ln/>
        </p:spPr>
      </p:sp>
      <p:sp>
        <p:nvSpPr>
          <p:cNvPr id="6" name="Text 4"/>
          <p:cNvSpPr/>
          <p:nvPr/>
        </p:nvSpPr>
        <p:spPr>
          <a:xfrm>
            <a:off x="704088" y="1901952"/>
            <a:ext cx="3090672" cy="292608"/>
          </a:xfrm>
          <a:prstGeom prst="rect">
            <a:avLst/>
          </a:prstGeom>
          <a:noFill/>
          <a:ln/>
        </p:spPr>
        <p:txBody>
          <a:bodyPr wrap="square" lIns="0" tIns="0" rIns="0" bIns="0" rtlCol="0" anchor="ctr"/>
          <a:lstStyle/>
          <a:p>
            <a:pPr marL="0" indent="0" algn="l">
              <a:buNone/>
            </a:pPr>
            <a:r>
              <a:rPr lang="en-US" sz="1550" b="1" dirty="0">
                <a:solidFill>
                  <a:srgbClr val="2E90FF"/>
                </a:solidFill>
                <a:latin typeface="Arial" pitchFamily="34" charset="0"/>
                <a:ea typeface="Arial" pitchFamily="34" charset="-122"/>
                <a:cs typeface="Arial" pitchFamily="34" charset="-120"/>
              </a:rPr>
              <a:t>RÚV Beint</a:t>
            </a:r>
            <a:endParaRPr lang="en-US" sz="1550" dirty="0"/>
          </a:p>
        </p:txBody>
      </p:sp>
      <p:sp>
        <p:nvSpPr>
          <p:cNvPr id="7" name="Text 5"/>
          <p:cNvSpPr/>
          <p:nvPr/>
        </p:nvSpPr>
        <p:spPr>
          <a:xfrm>
            <a:off x="704088" y="1920240"/>
            <a:ext cx="3090672" cy="292608"/>
          </a:xfrm>
          <a:prstGeom prst="rect">
            <a:avLst/>
          </a:prstGeom>
          <a:noFill/>
          <a:ln/>
        </p:spPr>
        <p:txBody>
          <a:bodyPr wrap="square" lIns="0" tIns="0" rIns="0" bIns="0" rtlCol="0" anchor="ctr"/>
          <a:lstStyle/>
          <a:p>
            <a:pPr marL="0" indent="0" algn="r">
              <a:buNone/>
            </a:pPr>
            <a:r>
              <a:rPr lang="en-US" sz="1050" dirty="0">
                <a:solidFill>
                  <a:srgbClr val="96948C"/>
                </a:solidFill>
                <a:latin typeface="Arial" pitchFamily="34" charset="0"/>
                <a:ea typeface="Arial" pitchFamily="34" charset="-122"/>
                <a:cs typeface="Arial" pitchFamily="34" charset="-120"/>
              </a:rPr>
              <a:t>Bein útsending RÚV og RÚV 2</a:t>
            </a:r>
            <a:endParaRPr lang="en-US" sz="1050" dirty="0"/>
          </a:p>
        </p:txBody>
      </p:sp>
      <p:pic>
        <p:nvPicPr>
          <p:cNvPr id="8" name="Image 0" descr="E:/git/RuvVodTizen/docs/sales/assets/shots/beint-epg2.png"/>
          <p:cNvPicPr>
            <a:picLocks noChangeAspect="1"/>
          </p:cNvPicPr>
          <p:nvPr/>
        </p:nvPicPr>
        <p:blipFill>
          <a:blip r:embed="rId3"/>
          <a:stretch>
            <a:fillRect/>
          </a:stretch>
        </p:blipFill>
        <p:spPr>
          <a:xfrm>
            <a:off x="502920" y="2176272"/>
            <a:ext cx="3291840" cy="1851660"/>
          </a:xfrm>
          <a:prstGeom prst="rect">
            <a:avLst/>
          </a:prstGeom>
          <a:effectLst>
            <a:outerShdw blurRad="203200" dist="101600" dir="5400000" algn="bl" rotWithShape="0">
              <a:srgbClr val="000000">
                <a:alpha val="60000"/>
              </a:srgbClr>
            </a:outerShdw>
          </a:effectLst>
        </p:spPr>
      </p:pic>
      <p:sp>
        <p:nvSpPr>
          <p:cNvPr id="9" name="Shape 6"/>
          <p:cNvSpPr/>
          <p:nvPr/>
        </p:nvSpPr>
        <p:spPr>
          <a:xfrm>
            <a:off x="502920" y="2176272"/>
            <a:ext cx="3291840" cy="1851660"/>
          </a:xfrm>
          <a:prstGeom prst="roundRect">
            <a:avLst>
              <a:gd name="adj" fmla="val 2844"/>
            </a:avLst>
          </a:prstGeom>
          <a:solidFill>
            <a:srgbClr val="000000">
              <a:alpha val="0"/>
            </a:srgbClr>
          </a:solidFill>
          <a:ln w="12700">
            <a:solidFill>
              <a:srgbClr val="3B3B44"/>
            </a:solidFill>
            <a:prstDash val="solid"/>
          </a:ln>
        </p:spPr>
      </p:sp>
      <p:sp>
        <p:nvSpPr>
          <p:cNvPr id="10" name="Shape 7"/>
          <p:cNvSpPr/>
          <p:nvPr/>
        </p:nvSpPr>
        <p:spPr>
          <a:xfrm>
            <a:off x="4449470" y="1984248"/>
            <a:ext cx="118872" cy="118872"/>
          </a:xfrm>
          <a:prstGeom prst="ellipse">
            <a:avLst/>
          </a:prstGeom>
          <a:solidFill>
            <a:srgbClr val="F5C518"/>
          </a:solidFill>
          <a:ln/>
        </p:spPr>
      </p:sp>
      <p:sp>
        <p:nvSpPr>
          <p:cNvPr id="11" name="Text 8"/>
          <p:cNvSpPr/>
          <p:nvPr/>
        </p:nvSpPr>
        <p:spPr>
          <a:xfrm>
            <a:off x="4650638" y="1901952"/>
            <a:ext cx="3090672" cy="292608"/>
          </a:xfrm>
          <a:prstGeom prst="rect">
            <a:avLst/>
          </a:prstGeom>
          <a:noFill/>
          <a:ln/>
        </p:spPr>
        <p:txBody>
          <a:bodyPr wrap="square" lIns="0" tIns="0" rIns="0" bIns="0" rtlCol="0" anchor="ctr"/>
          <a:lstStyle/>
          <a:p>
            <a:pPr marL="0" indent="0" algn="l">
              <a:buNone/>
            </a:pPr>
            <a:r>
              <a:rPr lang="en-US" sz="1550" b="1" dirty="0">
                <a:solidFill>
                  <a:srgbClr val="F5C518"/>
                </a:solidFill>
                <a:latin typeface="Arial" pitchFamily="34" charset="0"/>
                <a:ea typeface="Arial" pitchFamily="34" charset="-122"/>
                <a:cs typeface="Arial" pitchFamily="34" charset="-120"/>
              </a:rPr>
              <a:t>RÚV VOD</a:t>
            </a:r>
            <a:endParaRPr lang="en-US" sz="1550" dirty="0"/>
          </a:p>
        </p:txBody>
      </p:sp>
      <p:sp>
        <p:nvSpPr>
          <p:cNvPr id="12" name="Text 9"/>
          <p:cNvSpPr/>
          <p:nvPr/>
        </p:nvSpPr>
        <p:spPr>
          <a:xfrm>
            <a:off x="4650638" y="1920240"/>
            <a:ext cx="3090672" cy="292608"/>
          </a:xfrm>
          <a:prstGeom prst="rect">
            <a:avLst/>
          </a:prstGeom>
          <a:noFill/>
          <a:ln/>
        </p:spPr>
        <p:txBody>
          <a:bodyPr wrap="square" lIns="0" tIns="0" rIns="0" bIns="0" rtlCol="0" anchor="ctr"/>
          <a:lstStyle/>
          <a:p>
            <a:pPr marL="0" indent="0" algn="r">
              <a:buNone/>
            </a:pPr>
            <a:r>
              <a:rPr lang="en-US" sz="1050" dirty="0">
                <a:solidFill>
                  <a:srgbClr val="96948C"/>
                </a:solidFill>
                <a:latin typeface="Arial" pitchFamily="34" charset="0"/>
                <a:ea typeface="Arial" pitchFamily="34" charset="-122"/>
                <a:cs typeface="Arial" pitchFamily="34" charset="-120"/>
              </a:rPr>
              <a:t>Allt efnissafn RÚV</a:t>
            </a:r>
            <a:endParaRPr lang="en-US" sz="1050" dirty="0"/>
          </a:p>
        </p:txBody>
      </p:sp>
      <p:pic>
        <p:nvPicPr>
          <p:cNvPr id="13" name="Image 1" descr="E:/git/RuvVodTizen/docs/sales/assets/shots/vod-home.png"/>
          <p:cNvPicPr>
            <a:picLocks noChangeAspect="1"/>
          </p:cNvPicPr>
          <p:nvPr/>
        </p:nvPicPr>
        <p:blipFill>
          <a:blip r:embed="rId4"/>
          <a:stretch>
            <a:fillRect/>
          </a:stretch>
        </p:blipFill>
        <p:spPr>
          <a:xfrm>
            <a:off x="4449470" y="2176272"/>
            <a:ext cx="3291840" cy="1851660"/>
          </a:xfrm>
          <a:prstGeom prst="rect">
            <a:avLst/>
          </a:prstGeom>
          <a:effectLst>
            <a:outerShdw blurRad="203200" dist="101600" dir="5400000" algn="bl" rotWithShape="0">
              <a:srgbClr val="000000">
                <a:alpha val="60000"/>
              </a:srgbClr>
            </a:outerShdw>
          </a:effectLst>
        </p:spPr>
      </p:pic>
      <p:sp>
        <p:nvSpPr>
          <p:cNvPr id="14" name="Shape 10"/>
          <p:cNvSpPr/>
          <p:nvPr/>
        </p:nvSpPr>
        <p:spPr>
          <a:xfrm>
            <a:off x="4449470" y="2176272"/>
            <a:ext cx="3291840" cy="1851660"/>
          </a:xfrm>
          <a:prstGeom prst="roundRect">
            <a:avLst>
              <a:gd name="adj" fmla="val 2844"/>
            </a:avLst>
          </a:prstGeom>
          <a:solidFill>
            <a:srgbClr val="000000">
              <a:alpha val="0"/>
            </a:srgbClr>
          </a:solidFill>
          <a:ln w="12700">
            <a:solidFill>
              <a:srgbClr val="3B3B44"/>
            </a:solidFill>
            <a:prstDash val="solid"/>
          </a:ln>
        </p:spPr>
      </p:sp>
      <p:sp>
        <p:nvSpPr>
          <p:cNvPr id="15" name="Shape 11"/>
          <p:cNvSpPr/>
          <p:nvPr/>
        </p:nvSpPr>
        <p:spPr>
          <a:xfrm>
            <a:off x="8396935" y="1984248"/>
            <a:ext cx="118872" cy="118872"/>
          </a:xfrm>
          <a:prstGeom prst="ellipse">
            <a:avLst/>
          </a:prstGeom>
          <a:solidFill>
            <a:srgbClr val="FD4646"/>
          </a:solidFill>
          <a:ln/>
        </p:spPr>
      </p:sp>
      <p:sp>
        <p:nvSpPr>
          <p:cNvPr id="16" name="Text 12"/>
          <p:cNvSpPr/>
          <p:nvPr/>
        </p:nvSpPr>
        <p:spPr>
          <a:xfrm>
            <a:off x="8598103" y="1901952"/>
            <a:ext cx="3090672" cy="292608"/>
          </a:xfrm>
          <a:prstGeom prst="rect">
            <a:avLst/>
          </a:prstGeom>
          <a:noFill/>
          <a:ln/>
        </p:spPr>
        <p:txBody>
          <a:bodyPr wrap="square" lIns="0" tIns="0" rIns="0" bIns="0" rtlCol="0" anchor="ctr"/>
          <a:lstStyle/>
          <a:p>
            <a:pPr marL="0" indent="0" algn="l">
              <a:buNone/>
            </a:pPr>
            <a:r>
              <a:rPr lang="en-US" sz="1550" b="1" dirty="0">
                <a:solidFill>
                  <a:srgbClr val="FD4646"/>
                </a:solidFill>
                <a:latin typeface="Arial" pitchFamily="34" charset="0"/>
                <a:ea typeface="Arial" pitchFamily="34" charset="-122"/>
                <a:cs typeface="Arial" pitchFamily="34" charset="-120"/>
              </a:rPr>
              <a:t>KrakkaRÚV</a:t>
            </a:r>
            <a:endParaRPr lang="en-US" sz="1550" dirty="0"/>
          </a:p>
        </p:txBody>
      </p:sp>
      <p:sp>
        <p:nvSpPr>
          <p:cNvPr id="17" name="Text 13"/>
          <p:cNvSpPr/>
          <p:nvPr/>
        </p:nvSpPr>
        <p:spPr>
          <a:xfrm>
            <a:off x="8598103" y="1920240"/>
            <a:ext cx="3090672" cy="292608"/>
          </a:xfrm>
          <a:prstGeom prst="rect">
            <a:avLst/>
          </a:prstGeom>
          <a:noFill/>
          <a:ln/>
        </p:spPr>
        <p:txBody>
          <a:bodyPr wrap="square" lIns="0" tIns="0" rIns="0" bIns="0" rtlCol="0" anchor="ctr"/>
          <a:lstStyle/>
          <a:p>
            <a:pPr marL="0" indent="0" algn="r">
              <a:buNone/>
            </a:pPr>
            <a:r>
              <a:rPr lang="en-US" sz="1050" dirty="0">
                <a:solidFill>
                  <a:srgbClr val="96948C"/>
                </a:solidFill>
                <a:latin typeface="Arial" pitchFamily="34" charset="0"/>
                <a:ea typeface="Arial" pitchFamily="34" charset="-122"/>
                <a:cs typeface="Arial" pitchFamily="34" charset="-120"/>
              </a:rPr>
              <a:t>Öruggt barnaefni</a:t>
            </a:r>
            <a:endParaRPr lang="en-US" sz="1050" dirty="0"/>
          </a:p>
        </p:txBody>
      </p:sp>
      <p:pic>
        <p:nvPicPr>
          <p:cNvPr id="18" name="Image 2" descr="E:/git/RuvVodTizen/docs/sales/assets/shots/kids-home.png"/>
          <p:cNvPicPr>
            <a:picLocks noChangeAspect="1"/>
          </p:cNvPicPr>
          <p:nvPr/>
        </p:nvPicPr>
        <p:blipFill>
          <a:blip r:embed="rId5"/>
          <a:stretch>
            <a:fillRect/>
          </a:stretch>
        </p:blipFill>
        <p:spPr>
          <a:xfrm>
            <a:off x="8396935" y="2176272"/>
            <a:ext cx="3291840" cy="1851660"/>
          </a:xfrm>
          <a:prstGeom prst="rect">
            <a:avLst/>
          </a:prstGeom>
          <a:effectLst>
            <a:outerShdw blurRad="203200" dist="101600" dir="5400000" algn="bl" rotWithShape="0">
              <a:srgbClr val="000000">
                <a:alpha val="60000"/>
              </a:srgbClr>
            </a:outerShdw>
          </a:effectLst>
        </p:spPr>
      </p:pic>
      <p:sp>
        <p:nvSpPr>
          <p:cNvPr id="19" name="Shape 14"/>
          <p:cNvSpPr/>
          <p:nvPr/>
        </p:nvSpPr>
        <p:spPr>
          <a:xfrm>
            <a:off x="8396935" y="2176272"/>
            <a:ext cx="3291840" cy="1851660"/>
          </a:xfrm>
          <a:prstGeom prst="roundRect">
            <a:avLst>
              <a:gd name="adj" fmla="val 2844"/>
            </a:avLst>
          </a:prstGeom>
          <a:solidFill>
            <a:srgbClr val="000000">
              <a:alpha val="0"/>
            </a:srgbClr>
          </a:solidFill>
          <a:ln w="12700">
            <a:solidFill>
              <a:srgbClr val="3B3B44"/>
            </a:solidFill>
            <a:prstDash val="solid"/>
          </a:ln>
        </p:spPr>
      </p:sp>
      <p:sp>
        <p:nvSpPr>
          <p:cNvPr id="20" name="Shape 15"/>
          <p:cNvSpPr/>
          <p:nvPr/>
        </p:nvSpPr>
        <p:spPr>
          <a:xfrm>
            <a:off x="502920" y="4288536"/>
            <a:ext cx="118872" cy="118872"/>
          </a:xfrm>
          <a:prstGeom prst="ellipse">
            <a:avLst/>
          </a:prstGeom>
          <a:solidFill>
            <a:srgbClr val="35D2DE"/>
          </a:solidFill>
          <a:ln/>
        </p:spPr>
      </p:sp>
      <p:sp>
        <p:nvSpPr>
          <p:cNvPr id="21" name="Text 16"/>
          <p:cNvSpPr/>
          <p:nvPr/>
        </p:nvSpPr>
        <p:spPr>
          <a:xfrm>
            <a:off x="704088" y="4206240"/>
            <a:ext cx="3090672" cy="292608"/>
          </a:xfrm>
          <a:prstGeom prst="rect">
            <a:avLst/>
          </a:prstGeom>
          <a:noFill/>
          <a:ln/>
        </p:spPr>
        <p:txBody>
          <a:bodyPr wrap="square" lIns="0" tIns="0" rIns="0" bIns="0" rtlCol="0" anchor="ctr"/>
          <a:lstStyle/>
          <a:p>
            <a:pPr marL="0" indent="0" algn="l">
              <a:buNone/>
            </a:pPr>
            <a:r>
              <a:rPr lang="en-US" sz="1550" b="1" dirty="0">
                <a:solidFill>
                  <a:srgbClr val="35D2DE"/>
                </a:solidFill>
                <a:latin typeface="Arial" pitchFamily="34" charset="0"/>
                <a:ea typeface="Arial" pitchFamily="34" charset="-122"/>
                <a:cs typeface="Arial" pitchFamily="34" charset="-120"/>
              </a:rPr>
              <a:t>UngRÚV</a:t>
            </a:r>
            <a:endParaRPr lang="en-US" sz="1550" dirty="0"/>
          </a:p>
        </p:txBody>
      </p:sp>
      <p:sp>
        <p:nvSpPr>
          <p:cNvPr id="22" name="Text 17"/>
          <p:cNvSpPr/>
          <p:nvPr/>
        </p:nvSpPr>
        <p:spPr>
          <a:xfrm>
            <a:off x="704088" y="4224528"/>
            <a:ext cx="3090672" cy="292608"/>
          </a:xfrm>
          <a:prstGeom prst="rect">
            <a:avLst/>
          </a:prstGeom>
          <a:noFill/>
          <a:ln/>
        </p:spPr>
        <p:txBody>
          <a:bodyPr wrap="square" lIns="0" tIns="0" rIns="0" bIns="0" rtlCol="0" anchor="ctr"/>
          <a:lstStyle/>
          <a:p>
            <a:pPr marL="0" indent="0" algn="r">
              <a:buNone/>
            </a:pPr>
            <a:r>
              <a:rPr lang="en-US" sz="1050" dirty="0">
                <a:solidFill>
                  <a:srgbClr val="96948C"/>
                </a:solidFill>
                <a:latin typeface="Arial" pitchFamily="34" charset="0"/>
                <a:ea typeface="Arial" pitchFamily="34" charset="-122"/>
                <a:cs typeface="Arial" pitchFamily="34" charset="-120"/>
              </a:rPr>
              <a:t>Efni fyrir unglinga</a:t>
            </a:r>
            <a:endParaRPr lang="en-US" sz="1050" dirty="0"/>
          </a:p>
        </p:txBody>
      </p:sp>
      <p:pic>
        <p:nvPicPr>
          <p:cNvPr id="23" name="Image 3" descr="E:/git/RuvVodTizen/docs/sales/assets/shots/ungruv-home.png"/>
          <p:cNvPicPr>
            <a:picLocks noChangeAspect="1"/>
          </p:cNvPicPr>
          <p:nvPr/>
        </p:nvPicPr>
        <p:blipFill>
          <a:blip r:embed="rId6"/>
          <a:stretch>
            <a:fillRect/>
          </a:stretch>
        </p:blipFill>
        <p:spPr>
          <a:xfrm>
            <a:off x="502920" y="4480560"/>
            <a:ext cx="3291840" cy="1851660"/>
          </a:xfrm>
          <a:prstGeom prst="rect">
            <a:avLst/>
          </a:prstGeom>
          <a:effectLst>
            <a:outerShdw blurRad="203200" dist="101600" dir="5400000" algn="bl" rotWithShape="0">
              <a:srgbClr val="000000">
                <a:alpha val="60000"/>
              </a:srgbClr>
            </a:outerShdw>
          </a:effectLst>
        </p:spPr>
      </p:pic>
      <p:sp>
        <p:nvSpPr>
          <p:cNvPr id="24" name="Shape 18"/>
          <p:cNvSpPr/>
          <p:nvPr/>
        </p:nvSpPr>
        <p:spPr>
          <a:xfrm>
            <a:off x="502920" y="4480560"/>
            <a:ext cx="3291840" cy="1851660"/>
          </a:xfrm>
          <a:prstGeom prst="roundRect">
            <a:avLst>
              <a:gd name="adj" fmla="val 2844"/>
            </a:avLst>
          </a:prstGeom>
          <a:solidFill>
            <a:srgbClr val="000000">
              <a:alpha val="0"/>
            </a:srgbClr>
          </a:solidFill>
          <a:ln w="12700">
            <a:solidFill>
              <a:srgbClr val="3B3B44"/>
            </a:solidFill>
            <a:prstDash val="solid"/>
          </a:ln>
        </p:spPr>
      </p:sp>
      <p:sp>
        <p:nvSpPr>
          <p:cNvPr id="25" name="Shape 19"/>
          <p:cNvSpPr/>
          <p:nvPr/>
        </p:nvSpPr>
        <p:spPr>
          <a:xfrm>
            <a:off x="4449470" y="4288536"/>
            <a:ext cx="118872" cy="118872"/>
          </a:xfrm>
          <a:prstGeom prst="ellipse">
            <a:avLst/>
          </a:prstGeom>
          <a:solidFill>
            <a:srgbClr val="5FE3B0"/>
          </a:solidFill>
          <a:ln/>
        </p:spPr>
      </p:sp>
      <p:sp>
        <p:nvSpPr>
          <p:cNvPr id="26" name="Text 20"/>
          <p:cNvSpPr/>
          <p:nvPr/>
        </p:nvSpPr>
        <p:spPr>
          <a:xfrm>
            <a:off x="4650638" y="4206240"/>
            <a:ext cx="3090672" cy="292608"/>
          </a:xfrm>
          <a:prstGeom prst="rect">
            <a:avLst/>
          </a:prstGeom>
          <a:noFill/>
          <a:ln/>
        </p:spPr>
        <p:txBody>
          <a:bodyPr wrap="square" lIns="0" tIns="0" rIns="0" bIns="0" rtlCol="0" anchor="ctr"/>
          <a:lstStyle/>
          <a:p>
            <a:pPr marL="0" indent="0" algn="l">
              <a:buNone/>
            </a:pPr>
            <a:r>
              <a:rPr lang="en-US" sz="1550" b="1" dirty="0">
                <a:solidFill>
                  <a:srgbClr val="5FE3B0"/>
                </a:solidFill>
                <a:latin typeface="Arial" pitchFamily="34" charset="0"/>
                <a:ea typeface="Arial" pitchFamily="34" charset="-122"/>
                <a:cs typeface="Arial" pitchFamily="34" charset="-120"/>
              </a:rPr>
              <a:t>MenntaRÚV</a:t>
            </a:r>
            <a:endParaRPr lang="en-US" sz="1550" dirty="0"/>
          </a:p>
        </p:txBody>
      </p:sp>
      <p:sp>
        <p:nvSpPr>
          <p:cNvPr id="27" name="Text 21"/>
          <p:cNvSpPr/>
          <p:nvPr/>
        </p:nvSpPr>
        <p:spPr>
          <a:xfrm>
            <a:off x="4650638" y="4224528"/>
            <a:ext cx="3090672" cy="292608"/>
          </a:xfrm>
          <a:prstGeom prst="rect">
            <a:avLst/>
          </a:prstGeom>
          <a:noFill/>
          <a:ln/>
        </p:spPr>
        <p:txBody>
          <a:bodyPr wrap="square" lIns="0" tIns="0" rIns="0" bIns="0" rtlCol="0" anchor="ctr"/>
          <a:lstStyle/>
          <a:p>
            <a:pPr marL="0" indent="0" algn="r">
              <a:buNone/>
            </a:pPr>
            <a:r>
              <a:rPr lang="en-US" sz="1050" dirty="0">
                <a:solidFill>
                  <a:srgbClr val="96948C"/>
                </a:solidFill>
                <a:latin typeface="Arial" pitchFamily="34" charset="0"/>
                <a:ea typeface="Arial" pitchFamily="34" charset="-122"/>
                <a:cs typeface="Arial" pitchFamily="34" charset="-120"/>
              </a:rPr>
              <a:t>Fræðsluefni og skólar</a:t>
            </a:r>
            <a:endParaRPr lang="en-US" sz="1050" dirty="0"/>
          </a:p>
        </p:txBody>
      </p:sp>
      <p:pic>
        <p:nvPicPr>
          <p:cNvPr id="28" name="Image 4" descr="E:/git/RuvVodTizen/docs/sales/assets/shots/mennta-home.png"/>
          <p:cNvPicPr>
            <a:picLocks noChangeAspect="1"/>
          </p:cNvPicPr>
          <p:nvPr/>
        </p:nvPicPr>
        <p:blipFill>
          <a:blip r:embed="rId7"/>
          <a:stretch>
            <a:fillRect/>
          </a:stretch>
        </p:blipFill>
        <p:spPr>
          <a:xfrm>
            <a:off x="4449470" y="4480560"/>
            <a:ext cx="3291840" cy="1851660"/>
          </a:xfrm>
          <a:prstGeom prst="rect">
            <a:avLst/>
          </a:prstGeom>
          <a:effectLst>
            <a:outerShdw blurRad="203200" dist="101600" dir="5400000" algn="bl" rotWithShape="0">
              <a:srgbClr val="000000">
                <a:alpha val="60000"/>
              </a:srgbClr>
            </a:outerShdw>
          </a:effectLst>
        </p:spPr>
      </p:pic>
      <p:sp>
        <p:nvSpPr>
          <p:cNvPr id="29" name="Shape 22"/>
          <p:cNvSpPr/>
          <p:nvPr/>
        </p:nvSpPr>
        <p:spPr>
          <a:xfrm>
            <a:off x="4449470" y="4480560"/>
            <a:ext cx="3291840" cy="1851660"/>
          </a:xfrm>
          <a:prstGeom prst="roundRect">
            <a:avLst>
              <a:gd name="adj" fmla="val 2844"/>
            </a:avLst>
          </a:prstGeom>
          <a:solidFill>
            <a:srgbClr val="000000">
              <a:alpha val="0"/>
            </a:srgbClr>
          </a:solidFill>
          <a:ln w="12700">
            <a:solidFill>
              <a:srgbClr val="3B3B44"/>
            </a:solidFill>
            <a:prstDash val="solid"/>
          </a:ln>
        </p:spPr>
      </p:sp>
      <p:sp>
        <p:nvSpPr>
          <p:cNvPr id="30" name="Shape 23"/>
          <p:cNvSpPr/>
          <p:nvPr/>
        </p:nvSpPr>
        <p:spPr>
          <a:xfrm>
            <a:off x="8396935" y="4288536"/>
            <a:ext cx="118872" cy="118872"/>
          </a:xfrm>
          <a:prstGeom prst="ellipse">
            <a:avLst/>
          </a:prstGeom>
          <a:solidFill>
            <a:srgbClr val="F2A65A"/>
          </a:solidFill>
          <a:ln/>
        </p:spPr>
      </p:sp>
      <p:sp>
        <p:nvSpPr>
          <p:cNvPr id="31" name="Text 24"/>
          <p:cNvSpPr/>
          <p:nvPr/>
        </p:nvSpPr>
        <p:spPr>
          <a:xfrm>
            <a:off x="8598103" y="4206240"/>
            <a:ext cx="3090672" cy="292608"/>
          </a:xfrm>
          <a:prstGeom prst="rect">
            <a:avLst/>
          </a:prstGeom>
          <a:noFill/>
          <a:ln/>
        </p:spPr>
        <p:txBody>
          <a:bodyPr wrap="square" lIns="0" tIns="0" rIns="0" bIns="0" rtlCol="0" anchor="ctr"/>
          <a:lstStyle/>
          <a:p>
            <a:pPr marL="0" indent="0" algn="l">
              <a:buNone/>
            </a:pPr>
            <a:r>
              <a:rPr lang="en-US" sz="1550" b="1" dirty="0">
                <a:solidFill>
                  <a:srgbClr val="F2A65A"/>
                </a:solidFill>
                <a:latin typeface="Arial" pitchFamily="34" charset="0"/>
                <a:ea typeface="Arial" pitchFamily="34" charset="-122"/>
                <a:cs typeface="Arial" pitchFamily="34" charset="-120"/>
              </a:rPr>
              <a:t>RÚV Útvarp</a:t>
            </a:r>
            <a:endParaRPr lang="en-US" sz="1550" dirty="0"/>
          </a:p>
        </p:txBody>
      </p:sp>
      <p:sp>
        <p:nvSpPr>
          <p:cNvPr id="32" name="Text 25"/>
          <p:cNvSpPr/>
          <p:nvPr/>
        </p:nvSpPr>
        <p:spPr>
          <a:xfrm>
            <a:off x="8598103" y="4224528"/>
            <a:ext cx="3090672" cy="292608"/>
          </a:xfrm>
          <a:prstGeom prst="rect">
            <a:avLst/>
          </a:prstGeom>
          <a:noFill/>
          <a:ln/>
        </p:spPr>
        <p:txBody>
          <a:bodyPr wrap="square" lIns="0" tIns="0" rIns="0" bIns="0" rtlCol="0" anchor="ctr"/>
          <a:lstStyle/>
          <a:p>
            <a:pPr marL="0" indent="0" algn="r">
              <a:buNone/>
            </a:pPr>
            <a:r>
              <a:rPr lang="en-US" sz="1050" dirty="0">
                <a:solidFill>
                  <a:srgbClr val="96948C"/>
                </a:solidFill>
                <a:latin typeface="Arial" pitchFamily="34" charset="0"/>
                <a:ea typeface="Arial" pitchFamily="34" charset="-122"/>
                <a:cs typeface="Arial" pitchFamily="34" charset="-120"/>
              </a:rPr>
              <a:t>Rásirnar og hlaðvarp</a:t>
            </a:r>
            <a:endParaRPr lang="en-US" sz="1050" dirty="0"/>
          </a:p>
        </p:txBody>
      </p:sp>
      <p:pic>
        <p:nvPicPr>
          <p:cNvPr id="33" name="Image 5" descr="E:/git/RuvVodTizen/docs/sales/assets/shots/radio-home.png"/>
          <p:cNvPicPr>
            <a:picLocks noChangeAspect="1"/>
          </p:cNvPicPr>
          <p:nvPr/>
        </p:nvPicPr>
        <p:blipFill>
          <a:blip r:embed="rId8"/>
          <a:stretch>
            <a:fillRect/>
          </a:stretch>
        </p:blipFill>
        <p:spPr>
          <a:xfrm>
            <a:off x="8396935" y="4480560"/>
            <a:ext cx="3291840" cy="1851660"/>
          </a:xfrm>
          <a:prstGeom prst="rect">
            <a:avLst/>
          </a:prstGeom>
          <a:effectLst>
            <a:outerShdw blurRad="203200" dist="101600" dir="5400000" algn="bl" rotWithShape="0">
              <a:srgbClr val="000000">
                <a:alpha val="60000"/>
              </a:srgbClr>
            </a:outerShdw>
          </a:effectLst>
        </p:spPr>
      </p:pic>
      <p:sp>
        <p:nvSpPr>
          <p:cNvPr id="34" name="Shape 26"/>
          <p:cNvSpPr/>
          <p:nvPr/>
        </p:nvSpPr>
        <p:spPr>
          <a:xfrm>
            <a:off x="8396935" y="4480560"/>
            <a:ext cx="3291840" cy="1851660"/>
          </a:xfrm>
          <a:prstGeom prst="roundRect">
            <a:avLst>
              <a:gd name="adj" fmla="val 2844"/>
            </a:avLst>
          </a:prstGeom>
          <a:solidFill>
            <a:srgbClr val="000000">
              <a:alpha val="0"/>
            </a:srgbClr>
          </a:solidFill>
          <a:ln w="12700">
            <a:solidFill>
              <a:srgbClr val="3B3B44"/>
            </a:solidFill>
            <a:prstDash val="solid"/>
          </a:ln>
        </p:spPr>
      </p:sp>
      <p:sp>
        <p:nvSpPr>
          <p:cNvPr id="35" name="Shape 27"/>
          <p:cNvSpPr/>
          <p:nvPr/>
        </p:nvSpPr>
        <p:spPr>
          <a:xfrm>
            <a:off x="502920" y="6583680"/>
            <a:ext cx="73152" cy="73152"/>
          </a:xfrm>
          <a:prstGeom prst="ellipse">
            <a:avLst/>
          </a:prstGeom>
          <a:solidFill>
            <a:srgbClr val="F5C518"/>
          </a:solidFill>
          <a:ln/>
        </p:spPr>
      </p:sp>
      <p:sp>
        <p:nvSpPr>
          <p:cNvPr id="36" name="Text 28"/>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37" name="Text 29"/>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2E90FF"/>
                </a:solidFill>
                <a:latin typeface="Arial" pitchFamily="34" charset="0"/>
                <a:ea typeface="Arial" pitchFamily="34" charset="-122"/>
                <a:cs typeface="Arial" pitchFamily="34" charset="-120"/>
              </a:rPr>
              <a:t>RÚV BEINT</a:t>
            </a:r>
            <a:endParaRPr lang="en-US" sz="1200" dirty="0"/>
          </a:p>
        </p:txBody>
      </p:sp>
      <p:sp>
        <p:nvSpPr>
          <p:cNvPr id="3" name="Text 1"/>
          <p:cNvSpPr/>
          <p:nvPr/>
        </p:nvSpPr>
        <p:spPr>
          <a:xfrm>
            <a:off x="502920" y="777240"/>
            <a:ext cx="5212080" cy="1463040"/>
          </a:xfrm>
          <a:prstGeom prst="rect">
            <a:avLst/>
          </a:prstGeom>
          <a:noFill/>
          <a:ln/>
        </p:spPr>
        <p:txBody>
          <a:bodyPr wrap="square" lIns="0" tIns="0" rIns="0" bIns="0" rtlCol="0" anchor="t"/>
          <a:lstStyle/>
          <a:p>
            <a:pPr marL="0" indent="0" algn="l">
              <a:lnSpc>
                <a:spcPts val="2987"/>
              </a:lnSpc>
              <a:buNone/>
            </a:pPr>
            <a:r>
              <a:rPr lang="en-US" sz="2900" b="1" dirty="0">
                <a:solidFill>
                  <a:srgbClr val="F4F3F0"/>
                </a:solidFill>
                <a:latin typeface="Arial" pitchFamily="34" charset="0"/>
                <a:ea typeface="Arial" pitchFamily="34" charset="-122"/>
                <a:cs typeface="Arial" pitchFamily="34" charset="-120"/>
              </a:rPr>
              <a:t>Bein útsending RÚV, beint í snjallsjónvarpið</a:t>
            </a:r>
            <a:endParaRPr lang="en-US" sz="2900" dirty="0"/>
          </a:p>
        </p:txBody>
      </p:sp>
      <p:sp>
        <p:nvSpPr>
          <p:cNvPr id="4" name="Text 2"/>
          <p:cNvSpPr/>
          <p:nvPr/>
        </p:nvSpPr>
        <p:spPr>
          <a:xfrm>
            <a:off x="502920" y="2514600"/>
            <a:ext cx="5120640" cy="1371600"/>
          </a:xfrm>
          <a:prstGeom prst="rect">
            <a:avLst/>
          </a:prstGeom>
          <a:noFill/>
          <a:ln/>
        </p:spPr>
        <p:txBody>
          <a:bodyPr wrap="square" lIns="0" tIns="0" rIns="0" bIns="0" rtlCol="0" anchor="t"/>
          <a:lstStyle/>
          <a:p>
            <a:pPr marL="0" indent="0" algn="l">
              <a:lnSpc>
                <a:spcPts val="2100"/>
              </a:lnSpc>
              <a:buNone/>
            </a:pPr>
            <a:r>
              <a:rPr lang="en-US" sz="1450" dirty="0">
                <a:solidFill>
                  <a:srgbClr val="CDCBC4"/>
                </a:solidFill>
                <a:latin typeface="Arial" pitchFamily="34" charset="0"/>
                <a:ea typeface="Arial" pitchFamily="34" charset="-122"/>
                <a:cs typeface="Arial" pitchFamily="34" charset="-120"/>
              </a:rPr>
              <a:t>RÚV Beint færir línulega dagskrá RÚV og RÚV 2 í snjallsjónvarpið. Áhorfandinn kveikir og er kominn í beina útsendingu á augabragði, með allar helstu upplýsingar við höndina.</a:t>
            </a:r>
            <a:endParaRPr lang="en-US" sz="1450" dirty="0"/>
          </a:p>
        </p:txBody>
      </p:sp>
      <p:sp>
        <p:nvSpPr>
          <p:cNvPr id="5" name="Shape 3"/>
          <p:cNvSpPr/>
          <p:nvPr/>
        </p:nvSpPr>
        <p:spPr>
          <a:xfrm>
            <a:off x="502920" y="3835908"/>
            <a:ext cx="91440" cy="91440"/>
          </a:xfrm>
          <a:prstGeom prst="ellipse">
            <a:avLst/>
          </a:prstGeom>
          <a:solidFill>
            <a:srgbClr val="2E90FF"/>
          </a:solidFill>
          <a:ln/>
        </p:spPr>
      </p:sp>
      <p:sp>
        <p:nvSpPr>
          <p:cNvPr id="6" name="Text 4"/>
          <p:cNvSpPr/>
          <p:nvPr/>
        </p:nvSpPr>
        <p:spPr>
          <a:xfrm>
            <a:off x="758952" y="3721608"/>
            <a:ext cx="4864608" cy="548640"/>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Kveikir beint á síðustu rás, engin bið</a:t>
            </a:r>
            <a:endParaRPr lang="en-US" sz="1450" dirty="0"/>
          </a:p>
        </p:txBody>
      </p:sp>
      <p:sp>
        <p:nvSpPr>
          <p:cNvPr id="7" name="Shape 5"/>
          <p:cNvSpPr/>
          <p:nvPr/>
        </p:nvSpPr>
        <p:spPr>
          <a:xfrm>
            <a:off x="502920" y="4384548"/>
            <a:ext cx="91440" cy="91440"/>
          </a:xfrm>
          <a:prstGeom prst="ellipse">
            <a:avLst/>
          </a:prstGeom>
          <a:solidFill>
            <a:srgbClr val="2E90FF"/>
          </a:solidFill>
          <a:ln/>
        </p:spPr>
      </p:sp>
      <p:sp>
        <p:nvSpPr>
          <p:cNvPr id="8" name="Text 6"/>
          <p:cNvSpPr/>
          <p:nvPr/>
        </p:nvSpPr>
        <p:spPr>
          <a:xfrm>
            <a:off x="758952" y="4270248"/>
            <a:ext cx="4864608" cy="548640"/>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Hannað fyrir fjarstýringu og sjónvarpsskjá</a:t>
            </a:r>
            <a:endParaRPr lang="en-US" sz="1450" dirty="0"/>
          </a:p>
        </p:txBody>
      </p:sp>
      <p:sp>
        <p:nvSpPr>
          <p:cNvPr id="9" name="Shape 7"/>
          <p:cNvSpPr/>
          <p:nvPr/>
        </p:nvSpPr>
        <p:spPr>
          <a:xfrm>
            <a:off x="502920" y="4933188"/>
            <a:ext cx="91440" cy="91440"/>
          </a:xfrm>
          <a:prstGeom prst="ellipse">
            <a:avLst/>
          </a:prstGeom>
          <a:solidFill>
            <a:srgbClr val="2E90FF"/>
          </a:solidFill>
          <a:ln/>
        </p:spPr>
      </p:sp>
      <p:sp>
        <p:nvSpPr>
          <p:cNvPr id="10" name="Text 8"/>
          <p:cNvSpPr/>
          <p:nvPr/>
        </p:nvSpPr>
        <p:spPr>
          <a:xfrm>
            <a:off x="758952" y="4818888"/>
            <a:ext cx="4864608" cy="548640"/>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Sama upplifun og gæði og í línulegu sjónvarpi</a:t>
            </a:r>
            <a:endParaRPr lang="en-US" sz="1450" dirty="0"/>
          </a:p>
        </p:txBody>
      </p:sp>
      <p:sp>
        <p:nvSpPr>
          <p:cNvPr id="11" name="Shape 9"/>
          <p:cNvSpPr/>
          <p:nvPr/>
        </p:nvSpPr>
        <p:spPr>
          <a:xfrm>
            <a:off x="502920" y="5481828"/>
            <a:ext cx="91440" cy="91440"/>
          </a:xfrm>
          <a:prstGeom prst="ellipse">
            <a:avLst/>
          </a:prstGeom>
          <a:solidFill>
            <a:srgbClr val="2E90FF"/>
          </a:solidFill>
          <a:ln/>
        </p:spPr>
      </p:sp>
      <p:sp>
        <p:nvSpPr>
          <p:cNvPr id="12" name="Text 10"/>
          <p:cNvSpPr/>
          <p:nvPr/>
        </p:nvSpPr>
        <p:spPr>
          <a:xfrm>
            <a:off x="758952" y="5367528"/>
            <a:ext cx="4864608" cy="548640"/>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Gæðastillingar og hægt að spóla aftur á bak í útsendingu</a:t>
            </a:r>
            <a:endParaRPr lang="en-US" sz="1450" dirty="0"/>
          </a:p>
        </p:txBody>
      </p:sp>
      <p:pic>
        <p:nvPicPr>
          <p:cNvPr id="13" name="Image 0" descr="E:/git/RuvVodTizen/docs/sales/assets/shots/beint-epg2.png"/>
          <p:cNvPicPr>
            <a:picLocks noChangeAspect="1"/>
          </p:cNvPicPr>
          <p:nvPr/>
        </p:nvPicPr>
        <p:blipFill>
          <a:blip r:embed="rId3"/>
          <a:stretch>
            <a:fillRect/>
          </a:stretch>
        </p:blipFill>
        <p:spPr>
          <a:xfrm>
            <a:off x="5943600" y="1572768"/>
            <a:ext cx="5742432" cy="3230118"/>
          </a:xfrm>
          <a:prstGeom prst="rect">
            <a:avLst/>
          </a:prstGeom>
          <a:effectLst>
            <a:outerShdw blurRad="203200" dist="101600" dir="5400000" algn="bl" rotWithShape="0">
              <a:srgbClr val="000000">
                <a:alpha val="60000"/>
              </a:srgbClr>
            </a:outerShdw>
          </a:effectLst>
        </p:spPr>
      </p:pic>
      <p:sp>
        <p:nvSpPr>
          <p:cNvPr id="14" name="Shape 11"/>
          <p:cNvSpPr/>
          <p:nvPr/>
        </p:nvSpPr>
        <p:spPr>
          <a:xfrm>
            <a:off x="5943600" y="1572768"/>
            <a:ext cx="5742432" cy="3230118"/>
          </a:xfrm>
          <a:prstGeom prst="roundRect">
            <a:avLst>
              <a:gd name="adj" fmla="val 2844"/>
            </a:avLst>
          </a:prstGeom>
          <a:solidFill>
            <a:srgbClr val="000000">
              <a:alpha val="0"/>
            </a:srgbClr>
          </a:solidFill>
          <a:ln w="12700">
            <a:solidFill>
              <a:srgbClr val="3B3B44"/>
            </a:solidFill>
            <a:prstDash val="solid"/>
          </a:ln>
        </p:spPr>
      </p:sp>
      <p:sp>
        <p:nvSpPr>
          <p:cNvPr id="15" name="Text 12"/>
          <p:cNvSpPr/>
          <p:nvPr/>
        </p:nvSpPr>
        <p:spPr>
          <a:xfrm>
            <a:off x="5943600" y="4956048"/>
            <a:ext cx="5742432" cy="457200"/>
          </a:xfrm>
          <a:prstGeom prst="rect">
            <a:avLst/>
          </a:prstGeom>
          <a:noFill/>
          <a:ln/>
        </p:spPr>
        <p:txBody>
          <a:bodyPr wrap="square" lIns="0" tIns="0" rIns="0" bIns="0" rtlCol="0" anchor="t"/>
          <a:lstStyle/>
          <a:p>
            <a:pPr marL="0" indent="0" algn="l">
              <a:lnSpc>
                <a:spcPts val="1400"/>
              </a:lnSpc>
              <a:buNone/>
            </a:pPr>
            <a:r>
              <a:rPr lang="en-US" sz="1100" i="1" dirty="0">
                <a:solidFill>
                  <a:srgbClr val="96948C"/>
                </a:solidFill>
                <a:latin typeface="Arial" pitchFamily="34" charset="0"/>
                <a:ea typeface="Arial" pitchFamily="34" charset="-122"/>
                <a:cs typeface="Arial" pitchFamily="34" charset="-120"/>
              </a:rPr>
              <a:t>RÚV Beint: bein útsending með dagskrá í rauntíma og vali á milli RÚV og RÚV 2.</a:t>
            </a:r>
            <a:endParaRPr lang="en-US" sz="1100" dirty="0"/>
          </a:p>
        </p:txBody>
      </p:sp>
      <p:sp>
        <p:nvSpPr>
          <p:cNvPr id="16" name="Shape 13"/>
          <p:cNvSpPr/>
          <p:nvPr/>
        </p:nvSpPr>
        <p:spPr>
          <a:xfrm>
            <a:off x="502920" y="6583680"/>
            <a:ext cx="73152" cy="73152"/>
          </a:xfrm>
          <a:prstGeom prst="ellipse">
            <a:avLst/>
          </a:prstGeom>
          <a:solidFill>
            <a:srgbClr val="2E90FF"/>
          </a:solidFill>
          <a:ln/>
        </p:spPr>
      </p:sp>
      <p:sp>
        <p:nvSpPr>
          <p:cNvPr id="17" name="Text 14"/>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18" name="Text 15"/>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2E90FF"/>
                </a:solidFill>
                <a:latin typeface="Arial" pitchFamily="34" charset="0"/>
                <a:ea typeface="Arial" pitchFamily="34" charset="-122"/>
                <a:cs typeface="Arial" pitchFamily="34" charset="-120"/>
              </a:rPr>
              <a:t>RÚV BEINT · EIGINLEIKAR</a:t>
            </a:r>
            <a:endParaRPr lang="en-US" sz="1200" dirty="0"/>
          </a:p>
        </p:txBody>
      </p:sp>
      <p:sp>
        <p:nvSpPr>
          <p:cNvPr id="3" name="Text 1"/>
          <p:cNvSpPr/>
          <p:nvPr/>
        </p:nvSpPr>
        <p:spPr>
          <a:xfrm>
            <a:off x="502920" y="758952"/>
            <a:ext cx="1097280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Einfalt, hratt og í hæstu gæðum</a:t>
            </a:r>
            <a:endParaRPr lang="en-US" sz="2700" dirty="0"/>
          </a:p>
        </p:txBody>
      </p:sp>
      <p:pic>
        <p:nvPicPr>
          <p:cNvPr id="4" name="Image 0" descr="E:/git/RuvVodTizen/docs/sales/assets/shots/beint-sourcebar.png"/>
          <p:cNvPicPr>
            <a:picLocks noChangeAspect="1"/>
          </p:cNvPicPr>
          <p:nvPr/>
        </p:nvPicPr>
        <p:blipFill>
          <a:blip r:embed="rId3"/>
          <a:stretch>
            <a:fillRect/>
          </a:stretch>
        </p:blipFill>
        <p:spPr>
          <a:xfrm>
            <a:off x="502920" y="1572768"/>
            <a:ext cx="5532120" cy="3111817"/>
          </a:xfrm>
          <a:prstGeom prst="rect">
            <a:avLst/>
          </a:prstGeom>
          <a:effectLst>
            <a:outerShdw blurRad="203200" dist="101600" dir="5400000" algn="bl" rotWithShape="0">
              <a:srgbClr val="000000">
                <a:alpha val="60000"/>
              </a:srgbClr>
            </a:outerShdw>
          </a:effectLst>
        </p:spPr>
      </p:pic>
      <p:sp>
        <p:nvSpPr>
          <p:cNvPr id="5" name="Shape 2"/>
          <p:cNvSpPr/>
          <p:nvPr/>
        </p:nvSpPr>
        <p:spPr>
          <a:xfrm>
            <a:off x="502920" y="1572768"/>
            <a:ext cx="5532120" cy="3111817"/>
          </a:xfrm>
          <a:prstGeom prst="roundRect">
            <a:avLst>
              <a:gd name="adj" fmla="val 2844"/>
            </a:avLst>
          </a:prstGeom>
          <a:solidFill>
            <a:srgbClr val="000000">
              <a:alpha val="0"/>
            </a:srgbClr>
          </a:solidFill>
          <a:ln w="12700">
            <a:solidFill>
              <a:srgbClr val="3B3B44"/>
            </a:solidFill>
            <a:prstDash val="solid"/>
          </a:ln>
        </p:spPr>
      </p:sp>
      <p:pic>
        <p:nvPicPr>
          <p:cNvPr id="6" name="Image 1" descr="E:/git/RuvVodTizen/docs/sales/assets/shots/beint-settings.png"/>
          <p:cNvPicPr>
            <a:picLocks noChangeAspect="1"/>
          </p:cNvPicPr>
          <p:nvPr/>
        </p:nvPicPr>
        <p:blipFill>
          <a:blip r:embed="rId4"/>
          <a:stretch>
            <a:fillRect/>
          </a:stretch>
        </p:blipFill>
        <p:spPr>
          <a:xfrm>
            <a:off x="6355080" y="1572768"/>
            <a:ext cx="5330952" cy="2998661"/>
          </a:xfrm>
          <a:prstGeom prst="rect">
            <a:avLst/>
          </a:prstGeom>
          <a:effectLst>
            <a:outerShdw blurRad="203200" dist="101600" dir="5400000" algn="bl" rotWithShape="0">
              <a:srgbClr val="000000">
                <a:alpha val="60000"/>
              </a:srgbClr>
            </a:outerShdw>
          </a:effectLst>
        </p:spPr>
      </p:pic>
      <p:sp>
        <p:nvSpPr>
          <p:cNvPr id="7" name="Shape 3"/>
          <p:cNvSpPr/>
          <p:nvPr/>
        </p:nvSpPr>
        <p:spPr>
          <a:xfrm>
            <a:off x="6355080" y="1572768"/>
            <a:ext cx="5330952" cy="2998661"/>
          </a:xfrm>
          <a:prstGeom prst="roundRect">
            <a:avLst>
              <a:gd name="adj" fmla="val 2844"/>
            </a:avLst>
          </a:prstGeom>
          <a:solidFill>
            <a:srgbClr val="000000">
              <a:alpha val="0"/>
            </a:srgbClr>
          </a:solidFill>
          <a:ln w="12700">
            <a:solidFill>
              <a:srgbClr val="3B3B44"/>
            </a:solidFill>
            <a:prstDash val="solid"/>
          </a:ln>
        </p:spPr>
      </p:sp>
      <p:sp>
        <p:nvSpPr>
          <p:cNvPr id="8" name="Text 4"/>
          <p:cNvSpPr/>
          <p:nvPr/>
        </p:nvSpPr>
        <p:spPr>
          <a:xfrm>
            <a:off x="502920" y="4773168"/>
            <a:ext cx="553212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Aftur á upphaf dagskrárliðar</a:t>
            </a:r>
            <a:endParaRPr lang="en-US" sz="1450" dirty="0"/>
          </a:p>
        </p:txBody>
      </p:sp>
      <p:sp>
        <p:nvSpPr>
          <p:cNvPr id="9" name="Text 5"/>
          <p:cNvSpPr/>
          <p:nvPr/>
        </p:nvSpPr>
        <p:spPr>
          <a:xfrm>
            <a:off x="502920" y="5074920"/>
            <a:ext cx="553212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Misstir þú af byrjuninni? Veldu dagskrárliðinn og ýttu á OK, þá hefst hann frá upphafi. Um það bil tvær klukkustundir aftur í tímann.</a:t>
            </a:r>
            <a:endParaRPr lang="en-US" sz="1150" dirty="0"/>
          </a:p>
        </p:txBody>
      </p:sp>
      <p:sp>
        <p:nvSpPr>
          <p:cNvPr id="10" name="Text 6"/>
          <p:cNvSpPr/>
          <p:nvPr/>
        </p:nvSpPr>
        <p:spPr>
          <a:xfrm>
            <a:off x="6355080" y="4773168"/>
            <a:ext cx="5330952"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Skjátextar, gæði og aðgengi</a:t>
            </a:r>
            <a:endParaRPr lang="en-US" sz="1450" dirty="0"/>
          </a:p>
        </p:txBody>
      </p:sp>
      <p:sp>
        <p:nvSpPr>
          <p:cNvPr id="11" name="Text 7"/>
          <p:cNvSpPr/>
          <p:nvPr/>
        </p:nvSpPr>
        <p:spPr>
          <a:xfrm>
            <a:off x="6355080" y="5074920"/>
            <a:ext cx="5330952"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Skjátextar, myndgæði allt að 1080p, stillanleg leturstærð, klukka á skjá og lokatími dagskrárliðar.</a:t>
            </a:r>
            <a:endParaRPr lang="en-US" sz="1150" dirty="0"/>
          </a:p>
        </p:txBody>
      </p:sp>
      <p:sp>
        <p:nvSpPr>
          <p:cNvPr id="12" name="Shape 8"/>
          <p:cNvSpPr/>
          <p:nvPr/>
        </p:nvSpPr>
        <p:spPr>
          <a:xfrm>
            <a:off x="502920" y="5733288"/>
            <a:ext cx="118872" cy="118872"/>
          </a:xfrm>
          <a:prstGeom prst="ellipse">
            <a:avLst/>
          </a:prstGeom>
          <a:solidFill>
            <a:srgbClr val="2E90FF"/>
          </a:solidFill>
          <a:ln/>
        </p:spPr>
      </p:sp>
      <p:sp>
        <p:nvSpPr>
          <p:cNvPr id="13" name="Text 9"/>
          <p:cNvSpPr/>
          <p:nvPr/>
        </p:nvSpPr>
        <p:spPr>
          <a:xfrm>
            <a:off x="740664" y="56875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Rásaskipti og dagskrá</a:t>
            </a:r>
            <a:endParaRPr lang="en-US" sz="1450" dirty="0"/>
          </a:p>
        </p:txBody>
      </p:sp>
      <p:sp>
        <p:nvSpPr>
          <p:cNvPr id="14" name="Text 10"/>
          <p:cNvSpPr/>
          <p:nvPr/>
        </p:nvSpPr>
        <p:spPr>
          <a:xfrm>
            <a:off x="740664" y="59984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Skiptu milli RÚV og RÚV 2 með einum smelli.</a:t>
            </a:r>
            <a:endParaRPr lang="en-US" sz="1150" dirty="0"/>
          </a:p>
        </p:txBody>
      </p:sp>
      <p:sp>
        <p:nvSpPr>
          <p:cNvPr id="15" name="Shape 11"/>
          <p:cNvSpPr/>
          <p:nvPr/>
        </p:nvSpPr>
        <p:spPr>
          <a:xfrm>
            <a:off x="4297680" y="5733288"/>
            <a:ext cx="118872" cy="118872"/>
          </a:xfrm>
          <a:prstGeom prst="ellipse">
            <a:avLst/>
          </a:prstGeom>
          <a:solidFill>
            <a:srgbClr val="2E90FF"/>
          </a:solidFill>
          <a:ln/>
        </p:spPr>
      </p:sp>
      <p:sp>
        <p:nvSpPr>
          <p:cNvPr id="16" name="Text 12"/>
          <p:cNvSpPr/>
          <p:nvPr/>
        </p:nvSpPr>
        <p:spPr>
          <a:xfrm>
            <a:off x="4535424" y="56875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Aldursmerkingar</a:t>
            </a:r>
            <a:endParaRPr lang="en-US" sz="1450" dirty="0"/>
          </a:p>
        </p:txBody>
      </p:sp>
      <p:sp>
        <p:nvSpPr>
          <p:cNvPr id="17" name="Text 13"/>
          <p:cNvSpPr/>
          <p:nvPr/>
        </p:nvSpPr>
        <p:spPr>
          <a:xfrm>
            <a:off x="4535424" y="59984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Aldursmerking RÚV fylgir hverjum dagskrárlið, litamerkt.</a:t>
            </a:r>
            <a:endParaRPr lang="en-US" sz="1150" dirty="0"/>
          </a:p>
        </p:txBody>
      </p:sp>
      <p:sp>
        <p:nvSpPr>
          <p:cNvPr id="18" name="Shape 14"/>
          <p:cNvSpPr/>
          <p:nvPr/>
        </p:nvSpPr>
        <p:spPr>
          <a:xfrm>
            <a:off x="8092440" y="5733288"/>
            <a:ext cx="118872" cy="118872"/>
          </a:xfrm>
          <a:prstGeom prst="ellipse">
            <a:avLst/>
          </a:prstGeom>
          <a:solidFill>
            <a:srgbClr val="2E90FF"/>
          </a:solidFill>
          <a:ln/>
        </p:spPr>
      </p:sp>
      <p:sp>
        <p:nvSpPr>
          <p:cNvPr id="19" name="Text 15"/>
          <p:cNvSpPr/>
          <p:nvPr/>
        </p:nvSpPr>
        <p:spPr>
          <a:xfrm>
            <a:off x="8330184" y="56875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Stöðug spilun</a:t>
            </a:r>
            <a:endParaRPr lang="en-US" sz="1450" dirty="0"/>
          </a:p>
        </p:txBody>
      </p:sp>
      <p:sp>
        <p:nvSpPr>
          <p:cNvPr id="20" name="Text 16"/>
          <p:cNvSpPr/>
          <p:nvPr/>
        </p:nvSpPr>
        <p:spPr>
          <a:xfrm>
            <a:off x="8330184" y="59984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Sniðin að eldri sem nýrri sjónvörpum, með sjálfvirkri endurheimt.</a:t>
            </a:r>
            <a:endParaRPr lang="en-US" sz="1150" dirty="0"/>
          </a:p>
        </p:txBody>
      </p:sp>
      <p:sp>
        <p:nvSpPr>
          <p:cNvPr id="21" name="Shape 17"/>
          <p:cNvSpPr/>
          <p:nvPr/>
        </p:nvSpPr>
        <p:spPr>
          <a:xfrm>
            <a:off x="502920" y="6583680"/>
            <a:ext cx="73152" cy="73152"/>
          </a:xfrm>
          <a:prstGeom prst="ellipse">
            <a:avLst/>
          </a:prstGeom>
          <a:solidFill>
            <a:srgbClr val="2E90FF"/>
          </a:solidFill>
          <a:ln/>
        </p:spPr>
      </p:sp>
      <p:sp>
        <p:nvSpPr>
          <p:cNvPr id="22" name="Text 18"/>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23" name="Text 19"/>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03 / 17</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RÚV VOD</a:t>
            </a:r>
            <a:endParaRPr lang="en-US" sz="1200" dirty="0"/>
          </a:p>
        </p:txBody>
      </p:sp>
      <p:sp>
        <p:nvSpPr>
          <p:cNvPr id="3" name="Text 1"/>
          <p:cNvSpPr/>
          <p:nvPr/>
        </p:nvSpPr>
        <p:spPr>
          <a:xfrm>
            <a:off x="502920" y="777240"/>
            <a:ext cx="5212080" cy="1463040"/>
          </a:xfrm>
          <a:prstGeom prst="rect">
            <a:avLst/>
          </a:prstGeom>
          <a:noFill/>
          <a:ln/>
        </p:spPr>
        <p:txBody>
          <a:bodyPr wrap="square" lIns="0" tIns="0" rIns="0" bIns="0" rtlCol="0" anchor="t"/>
          <a:lstStyle/>
          <a:p>
            <a:pPr marL="0" indent="0" algn="l">
              <a:lnSpc>
                <a:spcPts val="2987"/>
              </a:lnSpc>
              <a:buNone/>
            </a:pPr>
            <a:r>
              <a:rPr lang="en-US" sz="2900" b="1" dirty="0">
                <a:solidFill>
                  <a:srgbClr val="F4F3F0"/>
                </a:solidFill>
                <a:latin typeface="Arial" pitchFamily="34" charset="0"/>
                <a:ea typeface="Arial" pitchFamily="34" charset="-122"/>
                <a:cs typeface="Arial" pitchFamily="34" charset="-120"/>
              </a:rPr>
              <a:t>Allt safn RÚV, þegar þér hentar</a:t>
            </a:r>
            <a:endParaRPr lang="en-US" sz="2900" dirty="0"/>
          </a:p>
        </p:txBody>
      </p:sp>
      <p:sp>
        <p:nvSpPr>
          <p:cNvPr id="4" name="Text 2"/>
          <p:cNvSpPr/>
          <p:nvPr/>
        </p:nvSpPr>
        <p:spPr>
          <a:xfrm>
            <a:off x="502920" y="2514600"/>
            <a:ext cx="5120640" cy="1371600"/>
          </a:xfrm>
          <a:prstGeom prst="rect">
            <a:avLst/>
          </a:prstGeom>
          <a:noFill/>
          <a:ln/>
        </p:spPr>
        <p:txBody>
          <a:bodyPr wrap="square" lIns="0" tIns="0" rIns="0" bIns="0" rtlCol="0" anchor="t"/>
          <a:lstStyle/>
          <a:p>
            <a:pPr marL="0" indent="0" algn="l">
              <a:lnSpc>
                <a:spcPts val="2100"/>
              </a:lnSpc>
              <a:buNone/>
            </a:pPr>
            <a:r>
              <a:rPr lang="en-US" sz="1450" dirty="0">
                <a:solidFill>
                  <a:srgbClr val="CDCBC4"/>
                </a:solidFill>
                <a:latin typeface="Arial" pitchFamily="34" charset="0"/>
                <a:ea typeface="Arial" pitchFamily="34" charset="-122"/>
                <a:cs typeface="Arial" pitchFamily="34" charset="-120"/>
              </a:rPr>
              <a:t>RÚV VOD er heildstæð streymisþjónusta fyrir efnisveitu RÚV, hönnuð frá grunni fyrir sjónvarpsskjáinn. Allt efnið fylgir flokkun RÚV síðunnar, aðgengilegt og tilbúið til áhorfs.</a:t>
            </a:r>
            <a:endParaRPr lang="en-US" sz="1450" dirty="0"/>
          </a:p>
        </p:txBody>
      </p:sp>
      <p:sp>
        <p:nvSpPr>
          <p:cNvPr id="5" name="Shape 3"/>
          <p:cNvSpPr/>
          <p:nvPr/>
        </p:nvSpPr>
        <p:spPr>
          <a:xfrm>
            <a:off x="502920" y="4046220"/>
            <a:ext cx="91440" cy="91440"/>
          </a:xfrm>
          <a:prstGeom prst="ellipse">
            <a:avLst/>
          </a:prstGeom>
          <a:solidFill>
            <a:srgbClr val="F5C518"/>
          </a:solidFill>
          <a:ln/>
        </p:spPr>
      </p:sp>
      <p:sp>
        <p:nvSpPr>
          <p:cNvPr id="6" name="Text 4"/>
          <p:cNvSpPr/>
          <p:nvPr/>
        </p:nvSpPr>
        <p:spPr>
          <a:xfrm>
            <a:off x="758952" y="3931920"/>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Þættir, kvikmyndir, fréttir, íþróttir og fræðsla</a:t>
            </a:r>
            <a:endParaRPr lang="en-US" sz="1450" dirty="0"/>
          </a:p>
        </p:txBody>
      </p:sp>
      <p:sp>
        <p:nvSpPr>
          <p:cNvPr id="7" name="Shape 5"/>
          <p:cNvSpPr/>
          <p:nvPr/>
        </p:nvSpPr>
        <p:spPr>
          <a:xfrm>
            <a:off x="502920" y="4613148"/>
            <a:ext cx="91440" cy="91440"/>
          </a:xfrm>
          <a:prstGeom prst="ellipse">
            <a:avLst/>
          </a:prstGeom>
          <a:solidFill>
            <a:srgbClr val="F5C518"/>
          </a:solidFill>
          <a:ln/>
        </p:spPr>
      </p:sp>
      <p:sp>
        <p:nvSpPr>
          <p:cNvPr id="8" name="Text 6"/>
          <p:cNvSpPr/>
          <p:nvPr/>
        </p:nvSpPr>
        <p:spPr>
          <a:xfrm>
            <a:off x="758952" y="4498848"/>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Notendaupplifun á heimsmælikvarða</a:t>
            </a:r>
            <a:endParaRPr lang="en-US" sz="1450" dirty="0"/>
          </a:p>
        </p:txBody>
      </p:sp>
      <p:sp>
        <p:nvSpPr>
          <p:cNvPr id="9" name="Shape 7"/>
          <p:cNvSpPr/>
          <p:nvPr/>
        </p:nvSpPr>
        <p:spPr>
          <a:xfrm>
            <a:off x="502920" y="5180076"/>
            <a:ext cx="91440" cy="91440"/>
          </a:xfrm>
          <a:prstGeom prst="ellipse">
            <a:avLst/>
          </a:prstGeom>
          <a:solidFill>
            <a:srgbClr val="F5C518"/>
          </a:solidFill>
          <a:ln/>
        </p:spPr>
      </p:sp>
      <p:sp>
        <p:nvSpPr>
          <p:cNvPr id="10" name="Text 8"/>
          <p:cNvSpPr/>
          <p:nvPr/>
        </p:nvSpPr>
        <p:spPr>
          <a:xfrm>
            <a:off x="758952" y="5065776"/>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Prófíll og samstilling á milli tækja</a:t>
            </a:r>
            <a:endParaRPr lang="en-US" sz="1450" dirty="0"/>
          </a:p>
        </p:txBody>
      </p:sp>
      <p:pic>
        <p:nvPicPr>
          <p:cNvPr id="11" name="Image 0" descr="E:/git/RuvVodTizen/docs/sales/assets/shots/vod-home.png"/>
          <p:cNvPicPr>
            <a:picLocks noChangeAspect="1"/>
          </p:cNvPicPr>
          <p:nvPr/>
        </p:nvPicPr>
        <p:blipFill>
          <a:blip r:embed="rId3"/>
          <a:stretch>
            <a:fillRect/>
          </a:stretch>
        </p:blipFill>
        <p:spPr>
          <a:xfrm>
            <a:off x="5943600" y="1572768"/>
            <a:ext cx="5742432" cy="3230118"/>
          </a:xfrm>
          <a:prstGeom prst="rect">
            <a:avLst/>
          </a:prstGeom>
          <a:effectLst>
            <a:outerShdw blurRad="203200" dist="101600" dir="5400000" algn="bl" rotWithShape="0">
              <a:srgbClr val="000000">
                <a:alpha val="60000"/>
              </a:srgbClr>
            </a:outerShdw>
          </a:effectLst>
        </p:spPr>
      </p:pic>
      <p:sp>
        <p:nvSpPr>
          <p:cNvPr id="12" name="Shape 9"/>
          <p:cNvSpPr/>
          <p:nvPr/>
        </p:nvSpPr>
        <p:spPr>
          <a:xfrm>
            <a:off x="5943600" y="1572768"/>
            <a:ext cx="5742432" cy="3230118"/>
          </a:xfrm>
          <a:prstGeom prst="roundRect">
            <a:avLst>
              <a:gd name="adj" fmla="val 2844"/>
            </a:avLst>
          </a:prstGeom>
          <a:solidFill>
            <a:srgbClr val="000000">
              <a:alpha val="0"/>
            </a:srgbClr>
          </a:solidFill>
          <a:ln w="12700">
            <a:solidFill>
              <a:srgbClr val="3B3B44"/>
            </a:solidFill>
            <a:prstDash val="solid"/>
          </a:ln>
        </p:spPr>
      </p:sp>
      <p:sp>
        <p:nvSpPr>
          <p:cNvPr id="13" name="Text 10"/>
          <p:cNvSpPr/>
          <p:nvPr/>
        </p:nvSpPr>
        <p:spPr>
          <a:xfrm>
            <a:off x="5943600" y="4956048"/>
            <a:ext cx="5742432" cy="457200"/>
          </a:xfrm>
          <a:prstGeom prst="rect">
            <a:avLst/>
          </a:prstGeom>
          <a:noFill/>
          <a:ln/>
        </p:spPr>
        <p:txBody>
          <a:bodyPr wrap="square" lIns="0" tIns="0" rIns="0" bIns="0" rtlCol="0" anchor="t"/>
          <a:lstStyle/>
          <a:p>
            <a:pPr marL="0" indent="0" algn="l">
              <a:lnSpc>
                <a:spcPts val="1400"/>
              </a:lnSpc>
              <a:buNone/>
            </a:pPr>
            <a:r>
              <a:rPr lang="en-US" sz="1100" i="1" dirty="0">
                <a:solidFill>
                  <a:srgbClr val="96948C"/>
                </a:solidFill>
                <a:latin typeface="Arial" pitchFamily="34" charset="0"/>
                <a:ea typeface="Arial" pitchFamily="34" charset="-122"/>
                <a:cs typeface="Arial" pitchFamily="34" charset="-120"/>
              </a:rPr>
              <a:t>RÚV VOD: forsíða með völdu efni, flokkum og aðgangi að öllu safni RÚV.</a:t>
            </a:r>
            <a:endParaRPr lang="en-US" sz="1100" dirty="0"/>
          </a:p>
        </p:txBody>
      </p:sp>
      <p:sp>
        <p:nvSpPr>
          <p:cNvPr id="14" name="Shape 11"/>
          <p:cNvSpPr/>
          <p:nvPr/>
        </p:nvSpPr>
        <p:spPr>
          <a:xfrm>
            <a:off x="502920" y="6583680"/>
            <a:ext cx="73152" cy="73152"/>
          </a:xfrm>
          <a:prstGeom prst="ellipse">
            <a:avLst/>
          </a:prstGeom>
          <a:solidFill>
            <a:srgbClr val="F5C518"/>
          </a:solidFill>
          <a:ln/>
        </p:spPr>
      </p:sp>
      <p:sp>
        <p:nvSpPr>
          <p:cNvPr id="15" name="Text 12"/>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16" name="Text 13"/>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RÚV VOD · EIGINLEIKAR</a:t>
            </a:r>
            <a:endParaRPr lang="en-US" sz="1200" dirty="0"/>
          </a:p>
        </p:txBody>
      </p:sp>
      <p:sp>
        <p:nvSpPr>
          <p:cNvPr id="3" name="Text 1"/>
          <p:cNvSpPr/>
          <p:nvPr/>
        </p:nvSpPr>
        <p:spPr>
          <a:xfrm>
            <a:off x="502920" y="758952"/>
            <a:ext cx="1097280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Streymisþjónusta, hönnuð fyrir sjónvarp</a:t>
            </a:r>
            <a:endParaRPr lang="en-US" sz="2700" dirty="0"/>
          </a:p>
        </p:txBody>
      </p:sp>
      <p:pic>
        <p:nvPicPr>
          <p:cNvPr id="4" name="Image 0" descr="E:/git/RuvVodTizen/docs/sales/assets/shots/vod-grid.png"/>
          <p:cNvPicPr>
            <a:picLocks noChangeAspect="1"/>
          </p:cNvPicPr>
          <p:nvPr/>
        </p:nvPicPr>
        <p:blipFill>
          <a:blip r:embed="rId3"/>
          <a:stretch>
            <a:fillRect/>
          </a:stretch>
        </p:blipFill>
        <p:spPr>
          <a:xfrm>
            <a:off x="502920" y="1847088"/>
            <a:ext cx="3566160" cy="2005965"/>
          </a:xfrm>
          <a:prstGeom prst="rect">
            <a:avLst/>
          </a:prstGeom>
          <a:effectLst>
            <a:outerShdw blurRad="203200" dist="101600" dir="5400000" algn="bl" rotWithShape="0">
              <a:srgbClr val="000000">
                <a:alpha val="60000"/>
              </a:srgbClr>
            </a:outerShdw>
          </a:effectLst>
        </p:spPr>
      </p:pic>
      <p:sp>
        <p:nvSpPr>
          <p:cNvPr id="5" name="Shape 2"/>
          <p:cNvSpPr/>
          <p:nvPr/>
        </p:nvSpPr>
        <p:spPr>
          <a:xfrm>
            <a:off x="502920" y="1847088"/>
            <a:ext cx="3566160" cy="2005965"/>
          </a:xfrm>
          <a:prstGeom prst="roundRect">
            <a:avLst>
              <a:gd name="adj" fmla="val 2844"/>
            </a:avLst>
          </a:prstGeom>
          <a:solidFill>
            <a:srgbClr val="000000">
              <a:alpha val="0"/>
            </a:srgbClr>
          </a:solidFill>
          <a:ln w="12700">
            <a:solidFill>
              <a:srgbClr val="3B3B44"/>
            </a:solidFill>
            <a:prstDash val="solid"/>
          </a:ln>
        </p:spPr>
      </p:sp>
      <p:pic>
        <p:nvPicPr>
          <p:cNvPr id="6" name="Image 1" descr="E:/git/RuvVodTizen/docs/sales/assets/shots/vod-player.png"/>
          <p:cNvPicPr>
            <a:picLocks noChangeAspect="1"/>
          </p:cNvPicPr>
          <p:nvPr/>
        </p:nvPicPr>
        <p:blipFill>
          <a:blip r:embed="rId4"/>
          <a:stretch>
            <a:fillRect/>
          </a:stretch>
        </p:blipFill>
        <p:spPr>
          <a:xfrm>
            <a:off x="4297680" y="1847088"/>
            <a:ext cx="3566160" cy="2005965"/>
          </a:xfrm>
          <a:prstGeom prst="rect">
            <a:avLst/>
          </a:prstGeom>
          <a:effectLst>
            <a:outerShdw blurRad="203200" dist="101600" dir="5400000" algn="bl" rotWithShape="0">
              <a:srgbClr val="000000">
                <a:alpha val="60000"/>
              </a:srgbClr>
            </a:outerShdw>
          </a:effectLst>
        </p:spPr>
      </p:pic>
      <p:sp>
        <p:nvSpPr>
          <p:cNvPr id="7" name="Shape 3"/>
          <p:cNvSpPr/>
          <p:nvPr/>
        </p:nvSpPr>
        <p:spPr>
          <a:xfrm>
            <a:off x="4297680" y="1847088"/>
            <a:ext cx="3566160" cy="2005965"/>
          </a:xfrm>
          <a:prstGeom prst="roundRect">
            <a:avLst>
              <a:gd name="adj" fmla="val 2844"/>
            </a:avLst>
          </a:prstGeom>
          <a:solidFill>
            <a:srgbClr val="000000">
              <a:alpha val="0"/>
            </a:srgbClr>
          </a:solidFill>
          <a:ln w="12700">
            <a:solidFill>
              <a:srgbClr val="3B3B44"/>
            </a:solidFill>
            <a:prstDash val="solid"/>
          </a:ln>
        </p:spPr>
      </p:sp>
      <p:pic>
        <p:nvPicPr>
          <p:cNvPr id="8" name="Image 2" descr="E:/git/RuvVodTizen/docs/sales/assets/shots/vod-search2.png"/>
          <p:cNvPicPr>
            <a:picLocks noChangeAspect="1"/>
          </p:cNvPicPr>
          <p:nvPr/>
        </p:nvPicPr>
        <p:blipFill>
          <a:blip r:embed="rId5"/>
          <a:stretch>
            <a:fillRect/>
          </a:stretch>
        </p:blipFill>
        <p:spPr>
          <a:xfrm>
            <a:off x="8092440" y="1847088"/>
            <a:ext cx="3566160" cy="2005965"/>
          </a:xfrm>
          <a:prstGeom prst="rect">
            <a:avLst/>
          </a:prstGeom>
          <a:effectLst>
            <a:outerShdw blurRad="203200" dist="101600" dir="5400000" algn="bl" rotWithShape="0">
              <a:srgbClr val="000000">
                <a:alpha val="60000"/>
              </a:srgbClr>
            </a:outerShdw>
          </a:effectLst>
        </p:spPr>
      </p:pic>
      <p:sp>
        <p:nvSpPr>
          <p:cNvPr id="9" name="Shape 4"/>
          <p:cNvSpPr/>
          <p:nvPr/>
        </p:nvSpPr>
        <p:spPr>
          <a:xfrm>
            <a:off x="8092440" y="1847088"/>
            <a:ext cx="3566160" cy="2005965"/>
          </a:xfrm>
          <a:prstGeom prst="roundRect">
            <a:avLst>
              <a:gd name="adj" fmla="val 2844"/>
            </a:avLst>
          </a:prstGeom>
          <a:solidFill>
            <a:srgbClr val="000000">
              <a:alpha val="0"/>
            </a:srgbClr>
          </a:solidFill>
          <a:ln w="12700">
            <a:solidFill>
              <a:srgbClr val="3B3B44"/>
            </a:solidFill>
            <a:prstDash val="solid"/>
          </a:ln>
        </p:spPr>
      </p:sp>
      <p:sp>
        <p:nvSpPr>
          <p:cNvPr id="10" name="Text 5"/>
          <p:cNvSpPr/>
          <p:nvPr/>
        </p:nvSpPr>
        <p:spPr>
          <a:xfrm>
            <a:off x="502920" y="4041648"/>
            <a:ext cx="356616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Allt safnið, flokkað</a:t>
            </a:r>
            <a:endParaRPr lang="en-US" sz="1450" dirty="0"/>
          </a:p>
        </p:txBody>
      </p:sp>
      <p:sp>
        <p:nvSpPr>
          <p:cNvPr id="11" name="Text 6"/>
          <p:cNvSpPr/>
          <p:nvPr/>
        </p:nvSpPr>
        <p:spPr>
          <a:xfrm>
            <a:off x="502920" y="4343400"/>
            <a:ext cx="356616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Þættir, bíó, fréttir, íþróttir og fræðsla á einum stað.</a:t>
            </a:r>
            <a:endParaRPr lang="en-US" sz="1150" dirty="0"/>
          </a:p>
        </p:txBody>
      </p:sp>
      <p:sp>
        <p:nvSpPr>
          <p:cNvPr id="12" name="Text 7"/>
          <p:cNvSpPr/>
          <p:nvPr/>
        </p:nvSpPr>
        <p:spPr>
          <a:xfrm>
            <a:off x="4297680" y="4041648"/>
            <a:ext cx="356616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Skjátextar og gæði</a:t>
            </a:r>
            <a:endParaRPr lang="en-US" sz="1450" dirty="0"/>
          </a:p>
        </p:txBody>
      </p:sp>
      <p:sp>
        <p:nvSpPr>
          <p:cNvPr id="13" name="Text 8"/>
          <p:cNvSpPr/>
          <p:nvPr/>
        </p:nvSpPr>
        <p:spPr>
          <a:xfrm>
            <a:off x="4297680" y="4343400"/>
            <a:ext cx="356616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Íslenskir skjátextar sem fylgja sjálfkrafa skjátextastillingu sjónvarpsins.</a:t>
            </a:r>
            <a:endParaRPr lang="en-US" sz="1150" dirty="0"/>
          </a:p>
        </p:txBody>
      </p:sp>
      <p:sp>
        <p:nvSpPr>
          <p:cNvPr id="14" name="Text 9"/>
          <p:cNvSpPr/>
          <p:nvPr/>
        </p:nvSpPr>
        <p:spPr>
          <a:xfrm>
            <a:off x="8092440" y="4041648"/>
            <a:ext cx="356616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Leit og stórar þáttaraðir</a:t>
            </a:r>
            <a:endParaRPr lang="en-US" sz="1450" dirty="0"/>
          </a:p>
        </p:txBody>
      </p:sp>
      <p:sp>
        <p:nvSpPr>
          <p:cNvPr id="15" name="Text 10"/>
          <p:cNvSpPr/>
          <p:nvPr/>
        </p:nvSpPr>
        <p:spPr>
          <a:xfrm>
            <a:off x="8092440" y="4343400"/>
            <a:ext cx="356616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Íslenskt lyklaborð, röðun eftir aldri þáttar og leit innan þáttaraðar.</a:t>
            </a:r>
            <a:endParaRPr lang="en-US" sz="1150" dirty="0"/>
          </a:p>
        </p:txBody>
      </p:sp>
      <p:sp>
        <p:nvSpPr>
          <p:cNvPr id="16" name="Shape 11"/>
          <p:cNvSpPr/>
          <p:nvPr/>
        </p:nvSpPr>
        <p:spPr>
          <a:xfrm>
            <a:off x="502920" y="5276088"/>
            <a:ext cx="118872" cy="118872"/>
          </a:xfrm>
          <a:prstGeom prst="ellipse">
            <a:avLst/>
          </a:prstGeom>
          <a:solidFill>
            <a:srgbClr val="F5C518"/>
          </a:solidFill>
          <a:ln/>
        </p:spPr>
      </p:sp>
      <p:sp>
        <p:nvSpPr>
          <p:cNvPr id="17" name="Text 12"/>
          <p:cNvSpPr/>
          <p:nvPr/>
        </p:nvSpPr>
        <p:spPr>
          <a:xfrm>
            <a:off x="74066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Haltu áfram og Hámhorf</a:t>
            </a:r>
            <a:endParaRPr lang="en-US" sz="1450" dirty="0"/>
          </a:p>
        </p:txBody>
      </p:sp>
      <p:sp>
        <p:nvSpPr>
          <p:cNvPr id="18" name="Text 13"/>
          <p:cNvSpPr/>
          <p:nvPr/>
        </p:nvSpPr>
        <p:spPr>
          <a:xfrm>
            <a:off x="74066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Byrjar þar sem frá var horfið og spilar þáttaröð sjálfkrafa.</a:t>
            </a:r>
            <a:endParaRPr lang="en-US" sz="1150" dirty="0"/>
          </a:p>
        </p:txBody>
      </p:sp>
      <p:sp>
        <p:nvSpPr>
          <p:cNvPr id="19" name="Shape 14"/>
          <p:cNvSpPr/>
          <p:nvPr/>
        </p:nvSpPr>
        <p:spPr>
          <a:xfrm>
            <a:off x="4297680" y="5276088"/>
            <a:ext cx="118872" cy="118872"/>
          </a:xfrm>
          <a:prstGeom prst="ellipse">
            <a:avLst/>
          </a:prstGeom>
          <a:solidFill>
            <a:srgbClr val="F5C518"/>
          </a:solidFill>
          <a:ln/>
        </p:spPr>
      </p:sp>
      <p:sp>
        <p:nvSpPr>
          <p:cNvPr id="20" name="Text 15"/>
          <p:cNvSpPr/>
          <p:nvPr/>
        </p:nvSpPr>
        <p:spPr>
          <a:xfrm>
            <a:off x="453542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Aldursmerkingar og svæðisréttindi</a:t>
            </a:r>
            <a:endParaRPr lang="en-US" sz="1450" dirty="0"/>
          </a:p>
        </p:txBody>
      </p:sp>
      <p:sp>
        <p:nvSpPr>
          <p:cNvPr id="21" name="Text 16"/>
          <p:cNvSpPr/>
          <p:nvPr/>
        </p:nvSpPr>
        <p:spPr>
          <a:xfrm>
            <a:off x="4535424" y="5541264"/>
            <a:ext cx="3328416" cy="731520"/>
          </a:xfrm>
          <a:prstGeom prst="rect">
            <a:avLst/>
          </a:prstGeom>
          <a:noFill/>
          <a:ln/>
        </p:spPr>
        <p:txBody>
          <a:bodyPr wrap="square" lIns="0" tIns="0" rIns="0" bIns="0" rtlCol="0" anchor="t"/>
          <a:lstStyle/>
          <a:p>
            <a:pPr marL="0" indent="0">
              <a:lnSpc>
                <a:spcPts val="1400"/>
              </a:lnSpc>
              <a:buNone/>
            </a:pPr>
            <a:r>
              <a:rPr lang="en-US" sz="1150" dirty="0" err="1">
                <a:solidFill>
                  <a:srgbClr val="96948C"/>
                </a:solidFill>
                <a:latin typeface="Arial" pitchFamily="34" charset="0"/>
                <a:ea typeface="Arial" pitchFamily="34" charset="-122"/>
                <a:cs typeface="Arial" pitchFamily="34" charset="-120"/>
              </a:rPr>
              <a:t>Aldursleiðbeiningar</a:t>
            </a:r>
            <a:r>
              <a:rPr lang="en-US" sz="1150" dirty="0">
                <a:solidFill>
                  <a:srgbClr val="96948C"/>
                </a:solidFill>
                <a:latin typeface="Arial" pitchFamily="34" charset="0"/>
                <a:ea typeface="Arial" pitchFamily="34" charset="-122"/>
                <a:cs typeface="Arial" pitchFamily="34" charset="-120"/>
              </a:rPr>
              <a:t> RÚV birtast við efnið. Svæðislæst efni fær skýra íslenska skýringu.</a:t>
            </a:r>
            <a:endParaRPr lang="en-US" sz="1150" dirty="0"/>
          </a:p>
        </p:txBody>
      </p:sp>
      <p:sp>
        <p:nvSpPr>
          <p:cNvPr id="22" name="Shape 17"/>
          <p:cNvSpPr/>
          <p:nvPr/>
        </p:nvSpPr>
        <p:spPr>
          <a:xfrm>
            <a:off x="8092440" y="5276088"/>
            <a:ext cx="118872" cy="118872"/>
          </a:xfrm>
          <a:prstGeom prst="ellipse">
            <a:avLst/>
          </a:prstGeom>
          <a:solidFill>
            <a:srgbClr val="F5C518"/>
          </a:solidFill>
          <a:ln/>
        </p:spPr>
      </p:sp>
      <p:sp>
        <p:nvSpPr>
          <p:cNvPr id="23" name="Text 18"/>
          <p:cNvSpPr/>
          <p:nvPr/>
        </p:nvSpPr>
        <p:spPr>
          <a:xfrm>
            <a:off x="833018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Prófíll og samstilling</a:t>
            </a:r>
            <a:endParaRPr lang="en-US" sz="1450" dirty="0"/>
          </a:p>
        </p:txBody>
      </p:sp>
      <p:sp>
        <p:nvSpPr>
          <p:cNvPr id="24" name="Text 19"/>
          <p:cNvSpPr/>
          <p:nvPr/>
        </p:nvSpPr>
        <p:spPr>
          <a:xfrm>
            <a:off x="833018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Minn listi og áhorfsstaða fylgja notandanum á milli tækja.</a:t>
            </a:r>
            <a:endParaRPr lang="en-US" sz="1150" dirty="0"/>
          </a:p>
        </p:txBody>
      </p:sp>
      <p:sp>
        <p:nvSpPr>
          <p:cNvPr id="25" name="Shape 20"/>
          <p:cNvSpPr/>
          <p:nvPr/>
        </p:nvSpPr>
        <p:spPr>
          <a:xfrm>
            <a:off x="502920" y="6583680"/>
            <a:ext cx="73152" cy="73152"/>
          </a:xfrm>
          <a:prstGeom prst="ellipse">
            <a:avLst/>
          </a:prstGeom>
          <a:solidFill>
            <a:srgbClr val="F5C518"/>
          </a:solidFill>
          <a:ln/>
        </p:spPr>
      </p:sp>
      <p:sp>
        <p:nvSpPr>
          <p:cNvPr id="26" name="Text 21"/>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27" name="Text 22"/>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D4646"/>
                </a:solidFill>
                <a:latin typeface="Arial" pitchFamily="34" charset="0"/>
                <a:ea typeface="Arial" pitchFamily="34" charset="-122"/>
                <a:cs typeface="Arial" pitchFamily="34" charset="-120"/>
              </a:rPr>
              <a:t>KRAKKARÚV</a:t>
            </a:r>
            <a:endParaRPr lang="en-US" sz="1200" dirty="0"/>
          </a:p>
        </p:txBody>
      </p:sp>
      <p:sp>
        <p:nvSpPr>
          <p:cNvPr id="3" name="Text 1"/>
          <p:cNvSpPr/>
          <p:nvPr/>
        </p:nvSpPr>
        <p:spPr>
          <a:xfrm>
            <a:off x="502920" y="777240"/>
            <a:ext cx="5212080" cy="1463040"/>
          </a:xfrm>
          <a:prstGeom prst="rect">
            <a:avLst/>
          </a:prstGeom>
          <a:noFill/>
          <a:ln/>
        </p:spPr>
        <p:txBody>
          <a:bodyPr wrap="square" lIns="0" tIns="0" rIns="0" bIns="0" rtlCol="0" anchor="t"/>
          <a:lstStyle/>
          <a:p>
            <a:pPr marL="0" indent="0" algn="l">
              <a:lnSpc>
                <a:spcPts val="2987"/>
              </a:lnSpc>
              <a:buNone/>
            </a:pPr>
            <a:r>
              <a:rPr lang="en-US" sz="2900" b="1" dirty="0">
                <a:solidFill>
                  <a:srgbClr val="F4F3F0"/>
                </a:solidFill>
                <a:latin typeface="Arial" pitchFamily="34" charset="0"/>
                <a:ea typeface="Arial" pitchFamily="34" charset="-122"/>
                <a:cs typeface="Arial" pitchFamily="34" charset="-120"/>
              </a:rPr>
              <a:t>Öruggur heimur af barnaefni RÚV</a:t>
            </a:r>
            <a:endParaRPr lang="en-US" sz="2900" dirty="0"/>
          </a:p>
        </p:txBody>
      </p:sp>
      <p:sp>
        <p:nvSpPr>
          <p:cNvPr id="4" name="Text 2"/>
          <p:cNvSpPr/>
          <p:nvPr/>
        </p:nvSpPr>
        <p:spPr>
          <a:xfrm>
            <a:off x="502920" y="2514600"/>
            <a:ext cx="5120640" cy="1371600"/>
          </a:xfrm>
          <a:prstGeom prst="rect">
            <a:avLst/>
          </a:prstGeom>
          <a:noFill/>
          <a:ln/>
        </p:spPr>
        <p:txBody>
          <a:bodyPr wrap="square" lIns="0" tIns="0" rIns="0" bIns="0" rtlCol="0" anchor="t"/>
          <a:lstStyle/>
          <a:p>
            <a:pPr marL="0" indent="0" algn="l">
              <a:lnSpc>
                <a:spcPts val="2100"/>
              </a:lnSpc>
              <a:buNone/>
            </a:pPr>
            <a:r>
              <a:rPr lang="en-US" sz="1450" dirty="0">
                <a:solidFill>
                  <a:srgbClr val="CDCBC4"/>
                </a:solidFill>
                <a:latin typeface="Arial" pitchFamily="34" charset="0"/>
                <a:ea typeface="Arial" pitchFamily="34" charset="-122"/>
                <a:cs typeface="Arial" pitchFamily="34" charset="-120"/>
              </a:rPr>
              <a:t>KrakkaRÚV er sérsniðið að yngstu áhorfendunum. Öruggt umhverfi með einungis vönduðu barnaefni og stóru, litríku viðmóti sem börn ráða vel við sjálf.</a:t>
            </a:r>
            <a:endParaRPr lang="en-US" sz="1450" dirty="0"/>
          </a:p>
        </p:txBody>
      </p:sp>
      <p:sp>
        <p:nvSpPr>
          <p:cNvPr id="5" name="Shape 3"/>
          <p:cNvSpPr/>
          <p:nvPr/>
        </p:nvSpPr>
        <p:spPr>
          <a:xfrm>
            <a:off x="502920" y="4046220"/>
            <a:ext cx="91440" cy="91440"/>
          </a:xfrm>
          <a:prstGeom prst="ellipse">
            <a:avLst/>
          </a:prstGeom>
          <a:solidFill>
            <a:srgbClr val="FD4646"/>
          </a:solidFill>
          <a:ln/>
        </p:spPr>
      </p:sp>
      <p:sp>
        <p:nvSpPr>
          <p:cNvPr id="6" name="Text 4"/>
          <p:cNvSpPr/>
          <p:nvPr/>
        </p:nvSpPr>
        <p:spPr>
          <a:xfrm>
            <a:off x="758952" y="3931920"/>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Einungis barnaefni, ekkert fyrir fullorðna</a:t>
            </a:r>
            <a:endParaRPr lang="en-US" sz="1450" dirty="0"/>
          </a:p>
        </p:txBody>
      </p:sp>
      <p:sp>
        <p:nvSpPr>
          <p:cNvPr id="7" name="Shape 5"/>
          <p:cNvSpPr/>
          <p:nvPr/>
        </p:nvSpPr>
        <p:spPr>
          <a:xfrm>
            <a:off x="502920" y="4613148"/>
            <a:ext cx="91440" cy="91440"/>
          </a:xfrm>
          <a:prstGeom prst="ellipse">
            <a:avLst/>
          </a:prstGeom>
          <a:solidFill>
            <a:srgbClr val="FD4646"/>
          </a:solidFill>
          <a:ln/>
        </p:spPr>
      </p:sp>
      <p:sp>
        <p:nvSpPr>
          <p:cNvPr id="8" name="Text 6"/>
          <p:cNvSpPr/>
          <p:nvPr/>
        </p:nvSpPr>
        <p:spPr>
          <a:xfrm>
            <a:off x="758952" y="4498848"/>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Einfaldað viðmót</a:t>
            </a:r>
            <a:endParaRPr lang="en-US" sz="1450" dirty="0"/>
          </a:p>
        </p:txBody>
      </p:sp>
      <p:sp>
        <p:nvSpPr>
          <p:cNvPr id="9" name="Shape 7"/>
          <p:cNvSpPr/>
          <p:nvPr/>
        </p:nvSpPr>
        <p:spPr>
          <a:xfrm>
            <a:off x="502920" y="5180076"/>
            <a:ext cx="91440" cy="91440"/>
          </a:xfrm>
          <a:prstGeom prst="ellipse">
            <a:avLst/>
          </a:prstGeom>
          <a:solidFill>
            <a:srgbClr val="FD4646"/>
          </a:solidFill>
          <a:ln/>
        </p:spPr>
      </p:sp>
      <p:sp>
        <p:nvSpPr>
          <p:cNvPr id="10" name="Text 8"/>
          <p:cNvSpPr/>
          <p:nvPr/>
        </p:nvSpPr>
        <p:spPr>
          <a:xfrm>
            <a:off x="758952" y="5065776"/>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Íslenskt tal og talsett efni RÚV í fyrirrúmi</a:t>
            </a:r>
            <a:endParaRPr lang="en-US" sz="1450" dirty="0"/>
          </a:p>
        </p:txBody>
      </p:sp>
      <p:pic>
        <p:nvPicPr>
          <p:cNvPr id="11" name="Image 0" descr="E:/git/RuvVodTizen/docs/sales/assets/shots/kids-home.png"/>
          <p:cNvPicPr>
            <a:picLocks noChangeAspect="1"/>
          </p:cNvPicPr>
          <p:nvPr/>
        </p:nvPicPr>
        <p:blipFill>
          <a:blip r:embed="rId3"/>
          <a:stretch>
            <a:fillRect/>
          </a:stretch>
        </p:blipFill>
        <p:spPr>
          <a:xfrm>
            <a:off x="5943600" y="1572768"/>
            <a:ext cx="5742432" cy="3230118"/>
          </a:xfrm>
          <a:prstGeom prst="rect">
            <a:avLst/>
          </a:prstGeom>
          <a:effectLst>
            <a:outerShdw blurRad="203200" dist="101600" dir="5400000" algn="bl" rotWithShape="0">
              <a:srgbClr val="000000">
                <a:alpha val="60000"/>
              </a:srgbClr>
            </a:outerShdw>
          </a:effectLst>
        </p:spPr>
      </p:pic>
      <p:sp>
        <p:nvSpPr>
          <p:cNvPr id="12" name="Shape 9"/>
          <p:cNvSpPr/>
          <p:nvPr/>
        </p:nvSpPr>
        <p:spPr>
          <a:xfrm>
            <a:off x="5943600" y="1572768"/>
            <a:ext cx="5742432" cy="3230118"/>
          </a:xfrm>
          <a:prstGeom prst="roundRect">
            <a:avLst>
              <a:gd name="adj" fmla="val 2844"/>
            </a:avLst>
          </a:prstGeom>
          <a:solidFill>
            <a:srgbClr val="000000">
              <a:alpha val="0"/>
            </a:srgbClr>
          </a:solidFill>
          <a:ln w="12700">
            <a:solidFill>
              <a:srgbClr val="3B3B44"/>
            </a:solidFill>
            <a:prstDash val="solid"/>
          </a:ln>
        </p:spPr>
      </p:sp>
      <p:sp>
        <p:nvSpPr>
          <p:cNvPr id="13" name="Text 10"/>
          <p:cNvSpPr/>
          <p:nvPr/>
        </p:nvSpPr>
        <p:spPr>
          <a:xfrm>
            <a:off x="5943600" y="4956048"/>
            <a:ext cx="5742432" cy="457200"/>
          </a:xfrm>
          <a:prstGeom prst="rect">
            <a:avLst/>
          </a:prstGeom>
          <a:noFill/>
          <a:ln/>
        </p:spPr>
        <p:txBody>
          <a:bodyPr wrap="square" lIns="0" tIns="0" rIns="0" bIns="0" rtlCol="0" anchor="t"/>
          <a:lstStyle/>
          <a:p>
            <a:pPr marL="0" indent="0" algn="l">
              <a:lnSpc>
                <a:spcPts val="1400"/>
              </a:lnSpc>
              <a:buNone/>
            </a:pPr>
            <a:r>
              <a:rPr lang="en-US" sz="1100" i="1" dirty="0">
                <a:solidFill>
                  <a:srgbClr val="96948C"/>
                </a:solidFill>
                <a:latin typeface="Arial" pitchFamily="34" charset="0"/>
                <a:ea typeface="Arial" pitchFamily="34" charset="-122"/>
                <a:cs typeface="Arial" pitchFamily="34" charset="-120"/>
              </a:rPr>
              <a:t>KrakkaRÚV: bjart og einfalt viðmót, hannað fyrir börn og foreldra.</a:t>
            </a:r>
            <a:endParaRPr lang="en-US" sz="1100" dirty="0"/>
          </a:p>
        </p:txBody>
      </p:sp>
      <p:sp>
        <p:nvSpPr>
          <p:cNvPr id="14" name="Shape 11"/>
          <p:cNvSpPr/>
          <p:nvPr/>
        </p:nvSpPr>
        <p:spPr>
          <a:xfrm>
            <a:off x="502920" y="6583680"/>
            <a:ext cx="73152" cy="73152"/>
          </a:xfrm>
          <a:prstGeom prst="ellipse">
            <a:avLst/>
          </a:prstGeom>
          <a:solidFill>
            <a:srgbClr val="FD4646"/>
          </a:solidFill>
          <a:ln/>
        </p:spPr>
      </p:sp>
      <p:sp>
        <p:nvSpPr>
          <p:cNvPr id="15" name="Text 12"/>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16" name="Text 13"/>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D4646"/>
                </a:solidFill>
                <a:latin typeface="Arial" pitchFamily="34" charset="0"/>
                <a:ea typeface="Arial" pitchFamily="34" charset="-122"/>
                <a:cs typeface="Arial" pitchFamily="34" charset="-120"/>
              </a:rPr>
              <a:t>KRAKKARÚV · EIGINLEIKAR</a:t>
            </a:r>
            <a:endParaRPr lang="en-US" sz="1200" dirty="0"/>
          </a:p>
        </p:txBody>
      </p:sp>
      <p:sp>
        <p:nvSpPr>
          <p:cNvPr id="3" name="Text 1"/>
          <p:cNvSpPr/>
          <p:nvPr/>
        </p:nvSpPr>
        <p:spPr>
          <a:xfrm>
            <a:off x="502920" y="758952"/>
            <a:ext cx="1097280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Gert fyrir börn, hannað fyrir foreldra</a:t>
            </a:r>
            <a:endParaRPr lang="en-US" sz="2700" dirty="0"/>
          </a:p>
        </p:txBody>
      </p:sp>
      <p:pic>
        <p:nvPicPr>
          <p:cNvPr id="4" name="Image 0" descr="E:/git/RuvVodTizen/docs/sales/assets/shots/kids-grid.png"/>
          <p:cNvPicPr>
            <a:picLocks noChangeAspect="1"/>
          </p:cNvPicPr>
          <p:nvPr/>
        </p:nvPicPr>
        <p:blipFill>
          <a:blip r:embed="rId3"/>
          <a:stretch>
            <a:fillRect/>
          </a:stretch>
        </p:blipFill>
        <p:spPr>
          <a:xfrm>
            <a:off x="502920" y="1847088"/>
            <a:ext cx="3566160" cy="2005965"/>
          </a:xfrm>
          <a:prstGeom prst="rect">
            <a:avLst/>
          </a:prstGeom>
          <a:effectLst>
            <a:outerShdw blurRad="203200" dist="101600" dir="5400000" algn="bl" rotWithShape="0">
              <a:srgbClr val="000000">
                <a:alpha val="60000"/>
              </a:srgbClr>
            </a:outerShdw>
          </a:effectLst>
        </p:spPr>
      </p:pic>
      <p:sp>
        <p:nvSpPr>
          <p:cNvPr id="5" name="Shape 2"/>
          <p:cNvSpPr/>
          <p:nvPr/>
        </p:nvSpPr>
        <p:spPr>
          <a:xfrm>
            <a:off x="502920" y="1847088"/>
            <a:ext cx="3566160" cy="2005965"/>
          </a:xfrm>
          <a:prstGeom prst="roundRect">
            <a:avLst>
              <a:gd name="adj" fmla="val 2844"/>
            </a:avLst>
          </a:prstGeom>
          <a:solidFill>
            <a:srgbClr val="000000">
              <a:alpha val="0"/>
            </a:srgbClr>
          </a:solidFill>
          <a:ln w="12700">
            <a:solidFill>
              <a:srgbClr val="3B3B44"/>
            </a:solidFill>
            <a:prstDash val="solid"/>
          </a:ln>
        </p:spPr>
      </p:sp>
      <p:pic>
        <p:nvPicPr>
          <p:cNvPr id="6" name="Image 1" descr="E:/git/RuvVodTizen/docs/sales/assets/shots/kids-rails.png"/>
          <p:cNvPicPr>
            <a:picLocks noChangeAspect="1"/>
          </p:cNvPicPr>
          <p:nvPr/>
        </p:nvPicPr>
        <p:blipFill>
          <a:blip r:embed="rId4"/>
          <a:stretch>
            <a:fillRect/>
          </a:stretch>
        </p:blipFill>
        <p:spPr>
          <a:xfrm>
            <a:off x="4297680" y="1847088"/>
            <a:ext cx="3566160" cy="2005965"/>
          </a:xfrm>
          <a:prstGeom prst="rect">
            <a:avLst/>
          </a:prstGeom>
          <a:effectLst>
            <a:outerShdw blurRad="203200" dist="101600" dir="5400000" algn="bl" rotWithShape="0">
              <a:srgbClr val="000000">
                <a:alpha val="60000"/>
              </a:srgbClr>
            </a:outerShdw>
          </a:effectLst>
        </p:spPr>
      </p:pic>
      <p:sp>
        <p:nvSpPr>
          <p:cNvPr id="7" name="Shape 3"/>
          <p:cNvSpPr/>
          <p:nvPr/>
        </p:nvSpPr>
        <p:spPr>
          <a:xfrm>
            <a:off x="4297680" y="1847088"/>
            <a:ext cx="3566160" cy="2005965"/>
          </a:xfrm>
          <a:prstGeom prst="roundRect">
            <a:avLst>
              <a:gd name="adj" fmla="val 2844"/>
            </a:avLst>
          </a:prstGeom>
          <a:solidFill>
            <a:srgbClr val="000000">
              <a:alpha val="0"/>
            </a:srgbClr>
          </a:solidFill>
          <a:ln w="12700">
            <a:solidFill>
              <a:srgbClr val="3B3B44"/>
            </a:solidFill>
            <a:prstDash val="solid"/>
          </a:ln>
        </p:spPr>
      </p:sp>
      <p:pic>
        <p:nvPicPr>
          <p:cNvPr id="8" name="Image 2" descr="E:/git/RuvVodTizen/docs/sales/assets/shots/kids-detail.png"/>
          <p:cNvPicPr>
            <a:picLocks noChangeAspect="1"/>
          </p:cNvPicPr>
          <p:nvPr/>
        </p:nvPicPr>
        <p:blipFill>
          <a:blip r:embed="rId5"/>
          <a:stretch>
            <a:fillRect/>
          </a:stretch>
        </p:blipFill>
        <p:spPr>
          <a:xfrm>
            <a:off x="8092440" y="1847088"/>
            <a:ext cx="3566160" cy="2005965"/>
          </a:xfrm>
          <a:prstGeom prst="rect">
            <a:avLst/>
          </a:prstGeom>
          <a:effectLst>
            <a:outerShdw blurRad="203200" dist="101600" dir="5400000" algn="bl" rotWithShape="0">
              <a:srgbClr val="000000">
                <a:alpha val="60000"/>
              </a:srgbClr>
            </a:outerShdw>
          </a:effectLst>
        </p:spPr>
      </p:pic>
      <p:sp>
        <p:nvSpPr>
          <p:cNvPr id="9" name="Shape 4"/>
          <p:cNvSpPr/>
          <p:nvPr/>
        </p:nvSpPr>
        <p:spPr>
          <a:xfrm>
            <a:off x="8092440" y="1847088"/>
            <a:ext cx="3566160" cy="2005965"/>
          </a:xfrm>
          <a:prstGeom prst="roundRect">
            <a:avLst>
              <a:gd name="adj" fmla="val 2844"/>
            </a:avLst>
          </a:prstGeom>
          <a:solidFill>
            <a:srgbClr val="000000">
              <a:alpha val="0"/>
            </a:srgbClr>
          </a:solidFill>
          <a:ln w="12700">
            <a:solidFill>
              <a:srgbClr val="3B3B44"/>
            </a:solidFill>
            <a:prstDash val="solid"/>
          </a:ln>
        </p:spPr>
      </p:sp>
      <p:sp>
        <p:nvSpPr>
          <p:cNvPr id="10" name="Text 5"/>
          <p:cNvSpPr/>
          <p:nvPr/>
        </p:nvSpPr>
        <p:spPr>
          <a:xfrm>
            <a:off x="502920" y="4041648"/>
            <a:ext cx="356616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Einfaldara en RÚV VOD</a:t>
            </a:r>
            <a:endParaRPr lang="en-US" sz="1450" dirty="0"/>
          </a:p>
        </p:txBody>
      </p:sp>
      <p:sp>
        <p:nvSpPr>
          <p:cNvPr id="11" name="Text 6"/>
          <p:cNvSpPr/>
          <p:nvPr/>
        </p:nvSpPr>
        <p:spPr>
          <a:xfrm>
            <a:off x="502920" y="4343400"/>
            <a:ext cx="356616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Stærri myndir og færri valmyndir, viðmót sniðið að börnum.</a:t>
            </a:r>
            <a:endParaRPr lang="en-US" sz="1150" dirty="0"/>
          </a:p>
        </p:txBody>
      </p:sp>
      <p:sp>
        <p:nvSpPr>
          <p:cNvPr id="12" name="Text 7"/>
          <p:cNvSpPr/>
          <p:nvPr/>
        </p:nvSpPr>
        <p:spPr>
          <a:xfrm>
            <a:off x="4297680" y="4041648"/>
            <a:ext cx="356616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Úrval frá RÚV</a:t>
            </a:r>
            <a:endParaRPr lang="en-US" sz="1450" dirty="0"/>
          </a:p>
        </p:txBody>
      </p:sp>
      <p:sp>
        <p:nvSpPr>
          <p:cNvPr id="13" name="Text 8"/>
          <p:cNvSpPr/>
          <p:nvPr/>
        </p:nvSpPr>
        <p:spPr>
          <a:xfrm>
            <a:off x="4297680" y="4343400"/>
            <a:ext cx="356616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Vinsælt, nýtt og hlustunarefni, allt á einum öruggum stað.</a:t>
            </a:r>
            <a:endParaRPr lang="en-US" sz="1150" dirty="0"/>
          </a:p>
        </p:txBody>
      </p:sp>
      <p:sp>
        <p:nvSpPr>
          <p:cNvPr id="14" name="Text 9"/>
          <p:cNvSpPr/>
          <p:nvPr/>
        </p:nvSpPr>
        <p:spPr>
          <a:xfrm>
            <a:off x="8092440" y="4041648"/>
            <a:ext cx="356616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Hámhorf</a:t>
            </a:r>
            <a:endParaRPr lang="en-US" sz="1450" dirty="0"/>
          </a:p>
        </p:txBody>
      </p:sp>
      <p:sp>
        <p:nvSpPr>
          <p:cNvPr id="15" name="Text 10"/>
          <p:cNvSpPr/>
          <p:nvPr/>
        </p:nvSpPr>
        <p:spPr>
          <a:xfrm>
            <a:off x="8092440" y="4343400"/>
            <a:ext cx="356616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Spilar sjálfkrafa koll af kolli, eða stokkar dagskrána í handahófsröð.</a:t>
            </a:r>
            <a:endParaRPr lang="en-US" sz="1150" dirty="0"/>
          </a:p>
        </p:txBody>
      </p:sp>
      <p:sp>
        <p:nvSpPr>
          <p:cNvPr id="16" name="Shape 11"/>
          <p:cNvSpPr/>
          <p:nvPr/>
        </p:nvSpPr>
        <p:spPr>
          <a:xfrm>
            <a:off x="502920" y="5276088"/>
            <a:ext cx="118872" cy="118872"/>
          </a:xfrm>
          <a:prstGeom prst="ellipse">
            <a:avLst/>
          </a:prstGeom>
          <a:solidFill>
            <a:srgbClr val="FD4646"/>
          </a:solidFill>
          <a:ln/>
        </p:spPr>
      </p:sp>
      <p:sp>
        <p:nvSpPr>
          <p:cNvPr id="17" name="Text 12"/>
          <p:cNvSpPr/>
          <p:nvPr/>
        </p:nvSpPr>
        <p:spPr>
          <a:xfrm>
            <a:off x="74066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Öruggt umhverfi, fest í kóða</a:t>
            </a:r>
            <a:endParaRPr lang="en-US" sz="1450" dirty="0"/>
          </a:p>
        </p:txBody>
      </p:sp>
      <p:sp>
        <p:nvSpPr>
          <p:cNvPr id="18" name="Text 13"/>
          <p:cNvSpPr/>
          <p:nvPr/>
        </p:nvSpPr>
        <p:spPr>
          <a:xfrm>
            <a:off x="74066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Byggir á barnaefnisveitu RÚV. Efni úr almennu veitunni kemur eingöngu úr </a:t>
            </a:r>
            <a:r>
              <a:rPr lang="en-US" sz="1150" dirty="0" err="1">
                <a:solidFill>
                  <a:srgbClr val="96948C"/>
                </a:solidFill>
                <a:latin typeface="Arial" pitchFamily="34" charset="0"/>
                <a:ea typeface="Arial" pitchFamily="34" charset="-122"/>
                <a:cs typeface="Arial" pitchFamily="34" charset="-120"/>
              </a:rPr>
              <a:t>völdum</a:t>
            </a:r>
            <a:r>
              <a:rPr lang="en-US" sz="1150" dirty="0">
                <a:solidFill>
                  <a:srgbClr val="96948C"/>
                </a:solidFill>
                <a:latin typeface="Arial" pitchFamily="34" charset="0"/>
                <a:ea typeface="Arial" pitchFamily="34" charset="-122"/>
                <a:cs typeface="Arial" pitchFamily="34" charset="-120"/>
              </a:rPr>
              <a:t> </a:t>
            </a:r>
            <a:r>
              <a:rPr lang="en-US" sz="1150" dirty="0" err="1">
                <a:solidFill>
                  <a:srgbClr val="96948C"/>
                </a:solidFill>
                <a:latin typeface="Arial" pitchFamily="34" charset="0"/>
                <a:ea typeface="Arial" pitchFamily="34" charset="-122"/>
                <a:cs typeface="Arial" pitchFamily="34" charset="-120"/>
              </a:rPr>
              <a:t>fjölskylduflokkum</a:t>
            </a:r>
            <a:r>
              <a:rPr lang="en-US" sz="1150" dirty="0">
                <a:solidFill>
                  <a:srgbClr val="96948C"/>
                </a:solidFill>
                <a:latin typeface="Arial" pitchFamily="34" charset="0"/>
                <a:ea typeface="Arial" pitchFamily="34" charset="-122"/>
                <a:cs typeface="Arial" pitchFamily="34" charset="-120"/>
              </a:rPr>
              <a:t> og fer í gegnum 12 ára aldursþak.</a:t>
            </a:r>
            <a:endParaRPr lang="en-US" sz="1150" dirty="0"/>
          </a:p>
        </p:txBody>
      </p:sp>
      <p:sp>
        <p:nvSpPr>
          <p:cNvPr id="19" name="Shape 14"/>
          <p:cNvSpPr/>
          <p:nvPr/>
        </p:nvSpPr>
        <p:spPr>
          <a:xfrm>
            <a:off x="4297680" y="5276088"/>
            <a:ext cx="118872" cy="118872"/>
          </a:xfrm>
          <a:prstGeom prst="ellipse">
            <a:avLst/>
          </a:prstGeom>
          <a:solidFill>
            <a:srgbClr val="FD4646"/>
          </a:solidFill>
          <a:ln/>
        </p:spPr>
      </p:sp>
      <p:sp>
        <p:nvSpPr>
          <p:cNvPr id="20" name="Text 15"/>
          <p:cNvSpPr/>
          <p:nvPr/>
        </p:nvSpPr>
        <p:spPr>
          <a:xfrm>
            <a:off x="453542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Foreldrar stýra aðganginum</a:t>
            </a:r>
            <a:endParaRPr lang="en-US" sz="1450" dirty="0"/>
          </a:p>
        </p:txBody>
      </p:sp>
      <p:sp>
        <p:nvSpPr>
          <p:cNvPr id="21" name="Text 16"/>
          <p:cNvSpPr/>
          <p:nvPr/>
        </p:nvSpPr>
        <p:spPr>
          <a:xfrm>
            <a:off x="453542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Engin leit í heildarsafni og engin valmynd þangað. Sér app, svo foreldrar geta læst hinum öppunum með stýringum sjónvarpsins. Engar auglýsingar.</a:t>
            </a:r>
            <a:endParaRPr lang="en-US" sz="1150" dirty="0"/>
          </a:p>
        </p:txBody>
      </p:sp>
      <p:sp>
        <p:nvSpPr>
          <p:cNvPr id="22" name="Shape 17"/>
          <p:cNvSpPr/>
          <p:nvPr/>
        </p:nvSpPr>
        <p:spPr>
          <a:xfrm>
            <a:off x="8092440" y="5276088"/>
            <a:ext cx="118872" cy="118872"/>
          </a:xfrm>
          <a:prstGeom prst="ellipse">
            <a:avLst/>
          </a:prstGeom>
          <a:solidFill>
            <a:srgbClr val="FD4646"/>
          </a:solidFill>
          <a:ln/>
        </p:spPr>
      </p:sp>
      <p:sp>
        <p:nvSpPr>
          <p:cNvPr id="23" name="Text 18"/>
          <p:cNvSpPr/>
          <p:nvPr/>
        </p:nvSpPr>
        <p:spPr>
          <a:xfrm>
            <a:off x="833018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Ritstjórn RÚV ræður</a:t>
            </a:r>
            <a:endParaRPr lang="en-US" sz="1450" dirty="0"/>
          </a:p>
        </p:txBody>
      </p:sp>
      <p:sp>
        <p:nvSpPr>
          <p:cNvPr id="24" name="Text 19"/>
          <p:cNvSpPr/>
          <p:nvPr/>
        </p:nvSpPr>
        <p:spPr>
          <a:xfrm>
            <a:off x="833018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RÚV velur efnið og raðar því. Verksali velur ekkert efni inn, aðeins vélrænt aldursþak og lokaður flokkalisti.</a:t>
            </a:r>
            <a:endParaRPr lang="en-US" sz="1150" dirty="0"/>
          </a:p>
        </p:txBody>
      </p:sp>
      <p:sp>
        <p:nvSpPr>
          <p:cNvPr id="25" name="Shape 20"/>
          <p:cNvSpPr/>
          <p:nvPr/>
        </p:nvSpPr>
        <p:spPr>
          <a:xfrm>
            <a:off x="502920" y="6583680"/>
            <a:ext cx="73152" cy="73152"/>
          </a:xfrm>
          <a:prstGeom prst="ellipse">
            <a:avLst/>
          </a:prstGeom>
          <a:solidFill>
            <a:srgbClr val="FD4646"/>
          </a:solidFill>
          <a:ln/>
        </p:spPr>
      </p:sp>
      <p:sp>
        <p:nvSpPr>
          <p:cNvPr id="26" name="Text 21"/>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27" name="Text 22"/>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35D2DE"/>
                </a:solidFill>
                <a:latin typeface="Arial" pitchFamily="34" charset="0"/>
                <a:ea typeface="Arial" pitchFamily="34" charset="-122"/>
                <a:cs typeface="Arial" pitchFamily="34" charset="-120"/>
              </a:rPr>
              <a:t>UNGRÚV OG MENNTARÚV</a:t>
            </a:r>
            <a:endParaRPr lang="en-US" sz="1200" dirty="0"/>
          </a:p>
        </p:txBody>
      </p:sp>
      <p:sp>
        <p:nvSpPr>
          <p:cNvPr id="3" name="Text 1"/>
          <p:cNvSpPr/>
          <p:nvPr/>
        </p:nvSpPr>
        <p:spPr>
          <a:xfrm>
            <a:off x="502920" y="758952"/>
            <a:ext cx="1115568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Tvö vörumerki RÚV með eigin app</a:t>
            </a:r>
            <a:endParaRPr lang="en-US" sz="2700" dirty="0"/>
          </a:p>
        </p:txBody>
      </p:sp>
      <p:pic>
        <p:nvPicPr>
          <p:cNvPr id="4" name="Image 0" descr="E:/git/RuvVodTizen/docs/sales/assets/shots/ungruv-home.png"/>
          <p:cNvPicPr>
            <a:picLocks noChangeAspect="1"/>
          </p:cNvPicPr>
          <p:nvPr/>
        </p:nvPicPr>
        <p:blipFill>
          <a:blip r:embed="rId3"/>
          <a:stretch>
            <a:fillRect/>
          </a:stretch>
        </p:blipFill>
        <p:spPr>
          <a:xfrm>
            <a:off x="502920" y="1737360"/>
            <a:ext cx="5532120" cy="3111817"/>
          </a:xfrm>
          <a:prstGeom prst="rect">
            <a:avLst/>
          </a:prstGeom>
          <a:effectLst>
            <a:outerShdw blurRad="203200" dist="101600" dir="5400000" algn="bl" rotWithShape="0">
              <a:srgbClr val="000000">
                <a:alpha val="60000"/>
              </a:srgbClr>
            </a:outerShdw>
          </a:effectLst>
        </p:spPr>
      </p:pic>
      <p:sp>
        <p:nvSpPr>
          <p:cNvPr id="5" name="Shape 2"/>
          <p:cNvSpPr/>
          <p:nvPr/>
        </p:nvSpPr>
        <p:spPr>
          <a:xfrm>
            <a:off x="502920" y="1737360"/>
            <a:ext cx="5532120" cy="3111817"/>
          </a:xfrm>
          <a:prstGeom prst="roundRect">
            <a:avLst>
              <a:gd name="adj" fmla="val 2844"/>
            </a:avLst>
          </a:prstGeom>
          <a:solidFill>
            <a:srgbClr val="000000">
              <a:alpha val="0"/>
            </a:srgbClr>
          </a:solidFill>
          <a:ln w="12700">
            <a:solidFill>
              <a:srgbClr val="3B3B44"/>
            </a:solidFill>
            <a:prstDash val="solid"/>
          </a:ln>
        </p:spPr>
      </p:sp>
      <p:pic>
        <p:nvPicPr>
          <p:cNvPr id="6" name="Image 1" descr="E:/git/RuvVodTizen/docs/sales/assets/shots/mennta-home.png"/>
          <p:cNvPicPr>
            <a:picLocks noChangeAspect="1"/>
          </p:cNvPicPr>
          <p:nvPr/>
        </p:nvPicPr>
        <p:blipFill>
          <a:blip r:embed="rId4"/>
          <a:stretch>
            <a:fillRect/>
          </a:stretch>
        </p:blipFill>
        <p:spPr>
          <a:xfrm>
            <a:off x="6355080" y="1737360"/>
            <a:ext cx="5532120" cy="3111817"/>
          </a:xfrm>
          <a:prstGeom prst="rect">
            <a:avLst/>
          </a:prstGeom>
          <a:effectLst>
            <a:outerShdw blurRad="203200" dist="101600" dir="5400000" algn="bl" rotWithShape="0">
              <a:srgbClr val="000000">
                <a:alpha val="60000"/>
              </a:srgbClr>
            </a:outerShdw>
          </a:effectLst>
        </p:spPr>
      </p:pic>
      <p:sp>
        <p:nvSpPr>
          <p:cNvPr id="7" name="Shape 3"/>
          <p:cNvSpPr/>
          <p:nvPr/>
        </p:nvSpPr>
        <p:spPr>
          <a:xfrm>
            <a:off x="6355080" y="1737360"/>
            <a:ext cx="5532120" cy="3111817"/>
          </a:xfrm>
          <a:prstGeom prst="roundRect">
            <a:avLst>
              <a:gd name="adj" fmla="val 2844"/>
            </a:avLst>
          </a:prstGeom>
          <a:solidFill>
            <a:srgbClr val="000000">
              <a:alpha val="0"/>
            </a:srgbClr>
          </a:solidFill>
          <a:ln w="12700">
            <a:solidFill>
              <a:srgbClr val="3B3B44"/>
            </a:solidFill>
            <a:prstDash val="solid"/>
          </a:ln>
        </p:spPr>
      </p:sp>
      <p:sp>
        <p:nvSpPr>
          <p:cNvPr id="8" name="Text 4"/>
          <p:cNvSpPr/>
          <p:nvPr/>
        </p:nvSpPr>
        <p:spPr>
          <a:xfrm>
            <a:off x="502920" y="5029200"/>
            <a:ext cx="553212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UngRÚV</a:t>
            </a:r>
            <a:endParaRPr lang="en-US" sz="1450" dirty="0"/>
          </a:p>
        </p:txBody>
      </p:sp>
      <p:sp>
        <p:nvSpPr>
          <p:cNvPr id="9" name="Text 5"/>
          <p:cNvSpPr/>
          <p:nvPr/>
        </p:nvSpPr>
        <p:spPr>
          <a:xfrm>
            <a:off x="502920" y="5330952"/>
            <a:ext cx="553212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Efni fyrir unglinga: íslenskt efni, erlendar þáttaraðir, kvikmyndir, tónlist og viðburðir á borð við Söngkeppni Samfés og Skrekk.</a:t>
            </a:r>
            <a:endParaRPr lang="en-US" sz="1150" dirty="0"/>
          </a:p>
        </p:txBody>
      </p:sp>
      <p:sp>
        <p:nvSpPr>
          <p:cNvPr id="10" name="Text 6"/>
          <p:cNvSpPr/>
          <p:nvPr/>
        </p:nvSpPr>
        <p:spPr>
          <a:xfrm>
            <a:off x="6355080" y="5029200"/>
            <a:ext cx="553212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MenntaRÚV</a:t>
            </a:r>
            <a:endParaRPr lang="en-US" sz="1450" dirty="0"/>
          </a:p>
        </p:txBody>
      </p:sp>
      <p:sp>
        <p:nvSpPr>
          <p:cNvPr id="11" name="Text 7"/>
          <p:cNvSpPr/>
          <p:nvPr/>
        </p:nvSpPr>
        <p:spPr>
          <a:xfrm>
            <a:off x="6355080" y="5330952"/>
            <a:ext cx="553212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Fræðsluefni raðað eftir skólastigum, frá yngsta stigi upp í framhaldsskóla, auk norrænu tungumálanna.</a:t>
            </a:r>
            <a:endParaRPr lang="en-US" sz="1150" dirty="0"/>
          </a:p>
        </p:txBody>
      </p:sp>
      <p:sp>
        <p:nvSpPr>
          <p:cNvPr id="12" name="Text 8"/>
          <p:cNvSpPr/>
          <p:nvPr/>
        </p:nvSpPr>
        <p:spPr>
          <a:xfrm>
            <a:off x="502920" y="6053328"/>
            <a:ext cx="11155680" cy="411480"/>
          </a:xfrm>
          <a:prstGeom prst="rect">
            <a:avLst/>
          </a:prstGeom>
          <a:noFill/>
          <a:ln/>
        </p:spPr>
        <p:txBody>
          <a:bodyPr wrap="square" lIns="0" tIns="0" rIns="0" bIns="0" rtlCol="0" anchor="ctr"/>
          <a:lstStyle/>
          <a:p>
            <a:pPr marL="0" indent="0" algn="l">
              <a:buNone/>
            </a:pPr>
            <a:r>
              <a:rPr lang="en-US" sz="1250" b="1" dirty="0">
                <a:solidFill>
                  <a:srgbClr val="5FE3B0"/>
                </a:solidFill>
                <a:latin typeface="Arial" pitchFamily="34" charset="0"/>
                <a:ea typeface="Arial" pitchFamily="34" charset="-122"/>
                <a:cs typeface="Arial" pitchFamily="34" charset="-120"/>
              </a:rPr>
              <a:t>Sérstakt tækifæri:  </a:t>
            </a:r>
            <a:r>
              <a:rPr lang="en-US" sz="1250" dirty="0">
                <a:solidFill>
                  <a:srgbClr val="CDCBC4"/>
                </a:solidFill>
                <a:latin typeface="Arial" pitchFamily="34" charset="0"/>
                <a:ea typeface="Arial" pitchFamily="34" charset="-122"/>
                <a:cs typeface="Arial" pitchFamily="34" charset="-120"/>
              </a:rPr>
              <a:t>MenntaRÚV er sjálfstætt app einmitt svo það megi setja upp á skólasjónvörp þar sem nemendur eiga ekki að komast í almennt efni.</a:t>
            </a:r>
            <a:endParaRPr lang="en-US" sz="1250" dirty="0"/>
          </a:p>
        </p:txBody>
      </p:sp>
      <p:sp>
        <p:nvSpPr>
          <p:cNvPr id="13" name="Shape 9"/>
          <p:cNvSpPr/>
          <p:nvPr/>
        </p:nvSpPr>
        <p:spPr>
          <a:xfrm>
            <a:off x="502920" y="6583680"/>
            <a:ext cx="73152" cy="73152"/>
          </a:xfrm>
          <a:prstGeom prst="ellipse">
            <a:avLst/>
          </a:prstGeom>
          <a:solidFill>
            <a:srgbClr val="35D2DE"/>
          </a:solidFill>
          <a:ln/>
        </p:spPr>
      </p:sp>
      <p:sp>
        <p:nvSpPr>
          <p:cNvPr id="14" name="Text 10"/>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15" name="Text 11"/>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2A65A"/>
                </a:solidFill>
                <a:latin typeface="Arial" pitchFamily="34" charset="0"/>
                <a:ea typeface="Arial" pitchFamily="34" charset="-122"/>
                <a:cs typeface="Arial" pitchFamily="34" charset="-120"/>
              </a:rPr>
              <a:t>RÚV ÚTVARP</a:t>
            </a:r>
            <a:endParaRPr lang="en-US" sz="1200" dirty="0"/>
          </a:p>
        </p:txBody>
      </p:sp>
      <p:sp>
        <p:nvSpPr>
          <p:cNvPr id="3" name="Text 1"/>
          <p:cNvSpPr/>
          <p:nvPr/>
        </p:nvSpPr>
        <p:spPr>
          <a:xfrm>
            <a:off x="502920" y="777240"/>
            <a:ext cx="5212080" cy="1463040"/>
          </a:xfrm>
          <a:prstGeom prst="rect">
            <a:avLst/>
          </a:prstGeom>
          <a:noFill/>
          <a:ln/>
        </p:spPr>
        <p:txBody>
          <a:bodyPr wrap="square" lIns="0" tIns="0" rIns="0" bIns="0" rtlCol="0" anchor="t"/>
          <a:lstStyle/>
          <a:p>
            <a:pPr marL="0" indent="0" algn="l">
              <a:lnSpc>
                <a:spcPts val="2987"/>
              </a:lnSpc>
              <a:buNone/>
            </a:pPr>
            <a:r>
              <a:rPr lang="en-US" sz="2900" b="1" dirty="0">
                <a:solidFill>
                  <a:srgbClr val="F4F3F0"/>
                </a:solidFill>
                <a:latin typeface="Arial" pitchFamily="34" charset="0"/>
                <a:ea typeface="Arial" pitchFamily="34" charset="-122"/>
                <a:cs typeface="Arial" pitchFamily="34" charset="-120"/>
              </a:rPr>
              <a:t>Útvarp RÚV á stóra skjánum</a:t>
            </a:r>
            <a:endParaRPr lang="en-US" sz="2900" dirty="0"/>
          </a:p>
        </p:txBody>
      </p:sp>
      <p:sp>
        <p:nvSpPr>
          <p:cNvPr id="4" name="Text 2"/>
          <p:cNvSpPr/>
          <p:nvPr/>
        </p:nvSpPr>
        <p:spPr>
          <a:xfrm>
            <a:off x="502920" y="2514600"/>
            <a:ext cx="5120640" cy="1371600"/>
          </a:xfrm>
          <a:prstGeom prst="rect">
            <a:avLst/>
          </a:prstGeom>
          <a:noFill/>
          <a:ln/>
        </p:spPr>
        <p:txBody>
          <a:bodyPr wrap="square" lIns="0" tIns="0" rIns="0" bIns="0" rtlCol="0" anchor="t"/>
          <a:lstStyle/>
          <a:p>
            <a:pPr marL="0" indent="0" algn="l">
              <a:lnSpc>
                <a:spcPts val="2100"/>
              </a:lnSpc>
              <a:buNone/>
            </a:pPr>
            <a:r>
              <a:rPr lang="en-US" sz="1450" dirty="0">
                <a:solidFill>
                  <a:srgbClr val="CDCBC4"/>
                </a:solidFill>
                <a:latin typeface="Arial" pitchFamily="34" charset="0"/>
                <a:ea typeface="Arial" pitchFamily="34" charset="-122"/>
                <a:cs typeface="Arial" pitchFamily="34" charset="-120"/>
              </a:rPr>
              <a:t>RÚV Útvarp færir Rás 1, Rás 2 og Rondó, ásamt öllu hlaðvarps- og talmálssafni RÚV, í snjallsjónvarpið. Hannað fyrir hlustun, ekki áhorf.</a:t>
            </a:r>
            <a:endParaRPr lang="en-US" sz="1450" dirty="0"/>
          </a:p>
        </p:txBody>
      </p:sp>
      <p:sp>
        <p:nvSpPr>
          <p:cNvPr id="5" name="Shape 3"/>
          <p:cNvSpPr/>
          <p:nvPr/>
        </p:nvSpPr>
        <p:spPr>
          <a:xfrm>
            <a:off x="502920" y="4046220"/>
            <a:ext cx="91440" cy="91440"/>
          </a:xfrm>
          <a:prstGeom prst="ellipse">
            <a:avLst/>
          </a:prstGeom>
          <a:solidFill>
            <a:srgbClr val="F2A65A"/>
          </a:solidFill>
          <a:ln/>
        </p:spPr>
      </p:sp>
      <p:sp>
        <p:nvSpPr>
          <p:cNvPr id="6" name="Text 4"/>
          <p:cNvSpPr/>
          <p:nvPr/>
        </p:nvSpPr>
        <p:spPr>
          <a:xfrm>
            <a:off x="758952" y="3931920"/>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Bein útsending á Rás 1, Rás 2 og Rondó</a:t>
            </a:r>
            <a:endParaRPr lang="en-US" sz="1450" dirty="0"/>
          </a:p>
        </p:txBody>
      </p:sp>
      <p:sp>
        <p:nvSpPr>
          <p:cNvPr id="7" name="Shape 5"/>
          <p:cNvSpPr/>
          <p:nvPr/>
        </p:nvSpPr>
        <p:spPr>
          <a:xfrm>
            <a:off x="502920" y="4613148"/>
            <a:ext cx="91440" cy="91440"/>
          </a:xfrm>
          <a:prstGeom prst="ellipse">
            <a:avLst/>
          </a:prstGeom>
          <a:solidFill>
            <a:srgbClr val="F2A65A"/>
          </a:solidFill>
          <a:ln/>
        </p:spPr>
      </p:sp>
      <p:sp>
        <p:nvSpPr>
          <p:cNvPr id="8" name="Text 6"/>
          <p:cNvSpPr/>
          <p:nvPr/>
        </p:nvSpPr>
        <p:spPr>
          <a:xfrm>
            <a:off x="758952" y="4498848"/>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Hlaðvarp, útvarpsleikhús og kvöldsögur</a:t>
            </a:r>
            <a:endParaRPr lang="en-US" sz="1450" dirty="0"/>
          </a:p>
        </p:txBody>
      </p:sp>
      <p:sp>
        <p:nvSpPr>
          <p:cNvPr id="9" name="Shape 7"/>
          <p:cNvSpPr/>
          <p:nvPr/>
        </p:nvSpPr>
        <p:spPr>
          <a:xfrm>
            <a:off x="502920" y="5180076"/>
            <a:ext cx="91440" cy="91440"/>
          </a:xfrm>
          <a:prstGeom prst="ellipse">
            <a:avLst/>
          </a:prstGeom>
          <a:solidFill>
            <a:srgbClr val="F2A65A"/>
          </a:solidFill>
          <a:ln/>
        </p:spPr>
      </p:sp>
      <p:sp>
        <p:nvSpPr>
          <p:cNvPr id="10" name="Text 8"/>
          <p:cNvSpPr/>
          <p:nvPr/>
        </p:nvSpPr>
        <p:spPr>
          <a:xfrm>
            <a:off x="758952" y="5065776"/>
            <a:ext cx="4864608" cy="566928"/>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Dagskrá gærdagsins, dagsins í dag og morgundagsins</a:t>
            </a:r>
            <a:endParaRPr lang="en-US" sz="1450" dirty="0"/>
          </a:p>
        </p:txBody>
      </p:sp>
      <p:pic>
        <p:nvPicPr>
          <p:cNvPr id="11" name="Image 0" descr="E:/git/RuvVodTizen/docs/sales/assets/shots/radio-home.png"/>
          <p:cNvPicPr>
            <a:picLocks noChangeAspect="1"/>
          </p:cNvPicPr>
          <p:nvPr/>
        </p:nvPicPr>
        <p:blipFill>
          <a:blip r:embed="rId3"/>
          <a:stretch>
            <a:fillRect/>
          </a:stretch>
        </p:blipFill>
        <p:spPr>
          <a:xfrm>
            <a:off x="5943600" y="1572768"/>
            <a:ext cx="5742432" cy="3230118"/>
          </a:xfrm>
          <a:prstGeom prst="rect">
            <a:avLst/>
          </a:prstGeom>
          <a:effectLst>
            <a:outerShdw blurRad="203200" dist="101600" dir="5400000" algn="bl" rotWithShape="0">
              <a:srgbClr val="000000">
                <a:alpha val="60000"/>
              </a:srgbClr>
            </a:outerShdw>
          </a:effectLst>
        </p:spPr>
      </p:pic>
      <p:sp>
        <p:nvSpPr>
          <p:cNvPr id="12" name="Shape 9"/>
          <p:cNvSpPr/>
          <p:nvPr/>
        </p:nvSpPr>
        <p:spPr>
          <a:xfrm>
            <a:off x="5943600" y="1572768"/>
            <a:ext cx="5742432" cy="3230118"/>
          </a:xfrm>
          <a:prstGeom prst="roundRect">
            <a:avLst>
              <a:gd name="adj" fmla="val 2844"/>
            </a:avLst>
          </a:prstGeom>
          <a:solidFill>
            <a:srgbClr val="000000">
              <a:alpha val="0"/>
            </a:srgbClr>
          </a:solidFill>
          <a:ln w="12700">
            <a:solidFill>
              <a:srgbClr val="3B3B44"/>
            </a:solidFill>
            <a:prstDash val="solid"/>
          </a:ln>
        </p:spPr>
      </p:sp>
      <p:sp>
        <p:nvSpPr>
          <p:cNvPr id="13" name="Text 10"/>
          <p:cNvSpPr/>
          <p:nvPr/>
        </p:nvSpPr>
        <p:spPr>
          <a:xfrm>
            <a:off x="5943600" y="4956048"/>
            <a:ext cx="5742432" cy="457200"/>
          </a:xfrm>
          <a:prstGeom prst="rect">
            <a:avLst/>
          </a:prstGeom>
          <a:noFill/>
          <a:ln/>
        </p:spPr>
        <p:txBody>
          <a:bodyPr wrap="square" lIns="0" tIns="0" rIns="0" bIns="0" rtlCol="0" anchor="t"/>
          <a:lstStyle/>
          <a:p>
            <a:pPr marL="0" indent="0" algn="l">
              <a:lnSpc>
                <a:spcPts val="1400"/>
              </a:lnSpc>
              <a:buNone/>
            </a:pPr>
            <a:r>
              <a:rPr lang="en-US" sz="1100" i="1" dirty="0">
                <a:solidFill>
                  <a:srgbClr val="96948C"/>
                </a:solidFill>
                <a:latin typeface="Arial" pitchFamily="34" charset="0"/>
                <a:ea typeface="Arial" pitchFamily="34" charset="-122"/>
                <a:cs typeface="Arial" pitchFamily="34" charset="-120"/>
              </a:rPr>
              <a:t>RÚV Útvarp: Beint núna með Rás 1, Rás 2 og Rondó, ásamt safni RÚV.</a:t>
            </a:r>
            <a:endParaRPr lang="en-US" sz="1100" dirty="0"/>
          </a:p>
        </p:txBody>
      </p:sp>
      <p:sp>
        <p:nvSpPr>
          <p:cNvPr id="14" name="Shape 11"/>
          <p:cNvSpPr/>
          <p:nvPr/>
        </p:nvSpPr>
        <p:spPr>
          <a:xfrm>
            <a:off x="502920" y="6583680"/>
            <a:ext cx="73152" cy="73152"/>
          </a:xfrm>
          <a:prstGeom prst="ellipse">
            <a:avLst/>
          </a:prstGeom>
          <a:solidFill>
            <a:srgbClr val="F2A65A"/>
          </a:solidFill>
          <a:ln/>
        </p:spPr>
      </p:sp>
      <p:sp>
        <p:nvSpPr>
          <p:cNvPr id="15" name="Text 12"/>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16" name="Text 13"/>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2A65A"/>
                </a:solidFill>
                <a:latin typeface="Arial" pitchFamily="34" charset="0"/>
                <a:ea typeface="Arial" pitchFamily="34" charset="-122"/>
                <a:cs typeface="Arial" pitchFamily="34" charset="-120"/>
              </a:rPr>
              <a:t>RÚV ÚTVARP · EIGINLEIKAR</a:t>
            </a:r>
            <a:endParaRPr lang="en-US" sz="1200" dirty="0"/>
          </a:p>
        </p:txBody>
      </p:sp>
      <p:sp>
        <p:nvSpPr>
          <p:cNvPr id="3" name="Text 1"/>
          <p:cNvSpPr/>
          <p:nvPr/>
        </p:nvSpPr>
        <p:spPr>
          <a:xfrm>
            <a:off x="502920" y="758952"/>
            <a:ext cx="1115568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Hannað fyrir hlustun</a:t>
            </a:r>
            <a:endParaRPr lang="en-US" sz="2700" dirty="0"/>
          </a:p>
        </p:txBody>
      </p:sp>
      <p:pic>
        <p:nvPicPr>
          <p:cNvPr id="4" name="Image 0" descr="E:/git/RuvVodTizen/docs/sales/assets/shots/radio-nowplaying.png"/>
          <p:cNvPicPr>
            <a:picLocks noChangeAspect="1"/>
          </p:cNvPicPr>
          <p:nvPr/>
        </p:nvPicPr>
        <p:blipFill>
          <a:blip r:embed="rId3"/>
          <a:stretch>
            <a:fillRect/>
          </a:stretch>
        </p:blipFill>
        <p:spPr>
          <a:xfrm>
            <a:off x="502920" y="1691640"/>
            <a:ext cx="5532120" cy="3111817"/>
          </a:xfrm>
          <a:prstGeom prst="rect">
            <a:avLst/>
          </a:prstGeom>
          <a:effectLst>
            <a:outerShdw blurRad="203200" dist="101600" dir="5400000" algn="bl" rotWithShape="0">
              <a:srgbClr val="000000">
                <a:alpha val="60000"/>
              </a:srgbClr>
            </a:outerShdw>
          </a:effectLst>
        </p:spPr>
      </p:pic>
      <p:sp>
        <p:nvSpPr>
          <p:cNvPr id="5" name="Shape 2"/>
          <p:cNvSpPr/>
          <p:nvPr/>
        </p:nvSpPr>
        <p:spPr>
          <a:xfrm>
            <a:off x="502920" y="1691640"/>
            <a:ext cx="5532120" cy="3111817"/>
          </a:xfrm>
          <a:prstGeom prst="roundRect">
            <a:avLst>
              <a:gd name="adj" fmla="val 2844"/>
            </a:avLst>
          </a:prstGeom>
          <a:solidFill>
            <a:srgbClr val="000000">
              <a:alpha val="0"/>
            </a:srgbClr>
          </a:solidFill>
          <a:ln w="12700">
            <a:solidFill>
              <a:srgbClr val="3B3B44"/>
            </a:solidFill>
            <a:prstDash val="solid"/>
          </a:ln>
        </p:spPr>
      </p:sp>
      <p:pic>
        <p:nvPicPr>
          <p:cNvPr id="6" name="Image 1" descr="E:/git/RuvVodTizen/docs/sales/assets/shots/radio-dagskra.png"/>
          <p:cNvPicPr>
            <a:picLocks noChangeAspect="1"/>
          </p:cNvPicPr>
          <p:nvPr/>
        </p:nvPicPr>
        <p:blipFill>
          <a:blip r:embed="rId4"/>
          <a:stretch>
            <a:fillRect/>
          </a:stretch>
        </p:blipFill>
        <p:spPr>
          <a:xfrm>
            <a:off x="6355080" y="1691640"/>
            <a:ext cx="5532120" cy="3111817"/>
          </a:xfrm>
          <a:prstGeom prst="rect">
            <a:avLst/>
          </a:prstGeom>
          <a:effectLst>
            <a:outerShdw blurRad="203200" dist="101600" dir="5400000" algn="bl" rotWithShape="0">
              <a:srgbClr val="000000">
                <a:alpha val="60000"/>
              </a:srgbClr>
            </a:outerShdw>
          </a:effectLst>
        </p:spPr>
      </p:pic>
      <p:sp>
        <p:nvSpPr>
          <p:cNvPr id="7" name="Shape 3"/>
          <p:cNvSpPr/>
          <p:nvPr/>
        </p:nvSpPr>
        <p:spPr>
          <a:xfrm>
            <a:off x="6355080" y="1691640"/>
            <a:ext cx="5532120" cy="3111817"/>
          </a:xfrm>
          <a:prstGeom prst="roundRect">
            <a:avLst>
              <a:gd name="adj" fmla="val 2844"/>
            </a:avLst>
          </a:prstGeom>
          <a:solidFill>
            <a:srgbClr val="000000">
              <a:alpha val="0"/>
            </a:srgbClr>
          </a:solidFill>
          <a:ln w="12700">
            <a:solidFill>
              <a:srgbClr val="3B3B44"/>
            </a:solidFill>
            <a:prstDash val="solid"/>
          </a:ln>
        </p:spPr>
      </p:sp>
      <p:sp>
        <p:nvSpPr>
          <p:cNvPr id="8" name="Text 4"/>
          <p:cNvSpPr/>
          <p:nvPr/>
        </p:nvSpPr>
        <p:spPr>
          <a:xfrm>
            <a:off x="502920" y="4956048"/>
            <a:ext cx="553212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Í spilun</a:t>
            </a:r>
            <a:endParaRPr lang="en-US" sz="1450" dirty="0"/>
          </a:p>
        </p:txBody>
      </p:sp>
      <p:sp>
        <p:nvSpPr>
          <p:cNvPr id="9" name="Text 5"/>
          <p:cNvSpPr/>
          <p:nvPr/>
        </p:nvSpPr>
        <p:spPr>
          <a:xfrm>
            <a:off x="502920" y="5257800"/>
            <a:ext cx="5532120" cy="640080"/>
          </a:xfrm>
          <a:prstGeom prst="rect">
            <a:avLst/>
          </a:prstGeom>
          <a:noFill/>
          <a:ln/>
        </p:spPr>
        <p:txBody>
          <a:bodyPr wrap="square" lIns="0" tIns="0" rIns="0" bIns="0" rtlCol="0" anchor="t"/>
          <a:lstStyle/>
          <a:p>
            <a:pPr marL="0" indent="0" algn="l">
              <a:lnSpc>
                <a:spcPts val="1400"/>
              </a:lnSpc>
              <a:buNone/>
            </a:pPr>
            <a:r>
              <a:rPr lang="en-US" sz="1150" dirty="0">
                <a:solidFill>
                  <a:srgbClr val="96948C"/>
                </a:solidFill>
                <a:latin typeface="Arial" pitchFamily="34" charset="0"/>
                <a:ea typeface="Arial" pitchFamily="34" charset="-122"/>
                <a:cs typeface="Arial" pitchFamily="34" charset="-120"/>
              </a:rPr>
              <a:t>Þátturinn í fullri stærð með lýsingu, dagskrá dagsins og því sem er næst. Stöðvaskipti, deyfing og kvöldstilling fyrir skjá auk skjáhvílu.</a:t>
            </a:r>
            <a:endParaRPr lang="en-US" sz="1150" dirty="0"/>
          </a:p>
        </p:txBody>
      </p:sp>
      <p:sp>
        <p:nvSpPr>
          <p:cNvPr id="10" name="Text 6"/>
          <p:cNvSpPr/>
          <p:nvPr/>
        </p:nvSpPr>
        <p:spPr>
          <a:xfrm>
            <a:off x="6355080" y="4956048"/>
            <a:ext cx="5532120" cy="292608"/>
          </a:xfrm>
          <a:prstGeom prst="rect">
            <a:avLst/>
          </a:prstGeom>
          <a:noFill/>
          <a:ln/>
        </p:spPr>
        <p:txBody>
          <a:bodyPr wrap="square" lIns="0" tIns="0" rIns="0" bIns="0" rtlCol="0" anchor="t"/>
          <a:lstStyle/>
          <a:p>
            <a:pPr marL="0" indent="0" algn="l">
              <a:buNone/>
            </a:pPr>
            <a:r>
              <a:rPr lang="en-US" sz="1450" b="1" dirty="0">
                <a:solidFill>
                  <a:srgbClr val="F4F3F0"/>
                </a:solidFill>
                <a:latin typeface="Arial" pitchFamily="34" charset="0"/>
                <a:ea typeface="Arial" pitchFamily="34" charset="-122"/>
                <a:cs typeface="Arial" pitchFamily="34" charset="-120"/>
              </a:rPr>
              <a:t>Dagskrá</a:t>
            </a:r>
            <a:endParaRPr lang="en-US" sz="1450" dirty="0"/>
          </a:p>
        </p:txBody>
      </p:sp>
      <p:sp>
        <p:nvSpPr>
          <p:cNvPr id="11" name="Text 7"/>
          <p:cNvSpPr/>
          <p:nvPr/>
        </p:nvSpPr>
        <p:spPr>
          <a:xfrm>
            <a:off x="6355080" y="5257800"/>
            <a:ext cx="5532120" cy="640080"/>
          </a:xfrm>
          <a:prstGeom prst="rect">
            <a:avLst/>
          </a:prstGeom>
          <a:noFill/>
          <a:ln/>
        </p:spPr>
        <p:txBody>
          <a:bodyPr wrap="square" lIns="0" tIns="0" rIns="0" bIns="0" rtlCol="0" anchor="t"/>
          <a:lstStyle/>
          <a:p>
            <a:pPr marL="0" indent="0" algn="l">
              <a:lnSpc>
                <a:spcPts val="1400"/>
              </a:lnSpc>
              <a:buNone/>
            </a:pPr>
            <a:r>
              <a:rPr lang="en-US" sz="1150" dirty="0" err="1">
                <a:solidFill>
                  <a:srgbClr val="96948C"/>
                </a:solidFill>
                <a:latin typeface="Arial" pitchFamily="34" charset="0"/>
                <a:ea typeface="Arial" pitchFamily="34" charset="-122"/>
                <a:cs typeface="Arial" pitchFamily="34" charset="-120"/>
              </a:rPr>
              <a:t>Öll</a:t>
            </a:r>
            <a:r>
              <a:rPr lang="en-US" sz="1150" dirty="0">
                <a:solidFill>
                  <a:srgbClr val="96948C"/>
                </a:solidFill>
                <a:latin typeface="Arial" pitchFamily="34" charset="0"/>
                <a:ea typeface="Arial" pitchFamily="34" charset="-122"/>
                <a:cs typeface="Arial" pitchFamily="34" charset="-120"/>
              </a:rPr>
              <a:t> dagskrá Rásar 1 og Rásar 2, í gær, í dag og á morgun, með beinum og endurfluttum þáttum merktum.</a:t>
            </a:r>
            <a:endParaRPr lang="en-US" sz="1150" dirty="0"/>
          </a:p>
        </p:txBody>
      </p:sp>
      <p:sp>
        <p:nvSpPr>
          <p:cNvPr id="12" name="Text 8"/>
          <p:cNvSpPr/>
          <p:nvPr/>
        </p:nvSpPr>
        <p:spPr>
          <a:xfrm>
            <a:off x="502920" y="6053328"/>
            <a:ext cx="11155680" cy="365760"/>
          </a:xfrm>
          <a:prstGeom prst="rect">
            <a:avLst/>
          </a:prstGeom>
          <a:noFill/>
          <a:ln/>
        </p:spPr>
        <p:txBody>
          <a:bodyPr wrap="square" lIns="0" tIns="0" rIns="0" bIns="0" rtlCol="0" anchor="ctr"/>
          <a:lstStyle/>
          <a:p>
            <a:pPr marL="0" indent="0" algn="l">
              <a:buNone/>
            </a:pPr>
            <a:r>
              <a:rPr lang="en-US" sz="1250" b="1" dirty="0">
                <a:solidFill>
                  <a:srgbClr val="F2A65A"/>
                </a:solidFill>
                <a:latin typeface="Arial" pitchFamily="34" charset="0"/>
                <a:ea typeface="Arial" pitchFamily="34" charset="-122"/>
                <a:cs typeface="Arial" pitchFamily="34" charset="-120"/>
              </a:rPr>
              <a:t>Einnig:  </a:t>
            </a:r>
            <a:r>
              <a:rPr lang="en-US" sz="1250" dirty="0">
                <a:solidFill>
                  <a:srgbClr val="CDCBC4"/>
                </a:solidFill>
                <a:latin typeface="Arial" pitchFamily="34" charset="0"/>
                <a:ea typeface="Arial" pitchFamily="34" charset="-122"/>
                <a:cs typeface="Arial" pitchFamily="34" charset="-120"/>
              </a:rPr>
              <a:t>Hámhlustun, Halda áfram að hlusta, Minn listi og leit í öllu talmálssafni RÚV.</a:t>
            </a:r>
            <a:endParaRPr lang="en-US" sz="1250" dirty="0"/>
          </a:p>
        </p:txBody>
      </p:sp>
      <p:sp>
        <p:nvSpPr>
          <p:cNvPr id="13" name="Shape 9"/>
          <p:cNvSpPr/>
          <p:nvPr/>
        </p:nvSpPr>
        <p:spPr>
          <a:xfrm>
            <a:off x="502920" y="6583680"/>
            <a:ext cx="73152" cy="73152"/>
          </a:xfrm>
          <a:prstGeom prst="ellipse">
            <a:avLst/>
          </a:prstGeom>
          <a:solidFill>
            <a:srgbClr val="F2A65A"/>
          </a:solidFill>
          <a:ln/>
        </p:spPr>
      </p:sp>
      <p:sp>
        <p:nvSpPr>
          <p:cNvPr id="14" name="Text 10"/>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15" name="Text 11"/>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VETTVANGURINN</a:t>
            </a:r>
            <a:endParaRPr lang="en-US" sz="1200" dirty="0"/>
          </a:p>
        </p:txBody>
      </p:sp>
      <p:sp>
        <p:nvSpPr>
          <p:cNvPr id="3" name="Text 1"/>
          <p:cNvSpPr/>
          <p:nvPr/>
        </p:nvSpPr>
        <p:spPr>
          <a:xfrm>
            <a:off x="502920" y="758952"/>
            <a:ext cx="1115568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Einn vettvangur, sex vörur</a:t>
            </a:r>
            <a:endParaRPr lang="en-US" sz="2700" dirty="0"/>
          </a:p>
        </p:txBody>
      </p:sp>
      <p:sp>
        <p:nvSpPr>
          <p:cNvPr id="4" name="Text 2"/>
          <p:cNvSpPr/>
          <p:nvPr/>
        </p:nvSpPr>
        <p:spPr>
          <a:xfrm>
            <a:off x="502920" y="1517904"/>
            <a:ext cx="11155680" cy="640080"/>
          </a:xfrm>
          <a:prstGeom prst="rect">
            <a:avLst/>
          </a:prstGeom>
          <a:noFill/>
          <a:ln/>
        </p:spPr>
        <p:txBody>
          <a:bodyPr wrap="square" lIns="0" tIns="0" rIns="0" bIns="0" rtlCol="0" anchor="t"/>
          <a:lstStyle/>
          <a:p>
            <a:pPr marL="0" indent="0" algn="l">
              <a:lnSpc>
                <a:spcPts val="2000"/>
              </a:lnSpc>
              <a:buNone/>
            </a:pPr>
            <a:r>
              <a:rPr lang="en-US" sz="1400" dirty="0">
                <a:solidFill>
                  <a:srgbClr val="CDCBC4"/>
                </a:solidFill>
                <a:latin typeface="Arial" pitchFamily="34" charset="0"/>
                <a:ea typeface="Arial" pitchFamily="34" charset="-122"/>
                <a:cs typeface="Arial" pitchFamily="34" charset="-120"/>
              </a:rPr>
              <a:t>Fimm af sex öppunum eru byggð úr sama kóðasafni og keyra á einni sameiginlegri bakendagátt. Ný vara er stilling og þema, ekki nýtt app frá grunni.</a:t>
            </a:r>
            <a:endParaRPr lang="en-US" sz="1400" dirty="0"/>
          </a:p>
        </p:txBody>
      </p:sp>
      <p:sp>
        <p:nvSpPr>
          <p:cNvPr id="5" name="Shape 3"/>
          <p:cNvSpPr/>
          <p:nvPr/>
        </p:nvSpPr>
        <p:spPr>
          <a:xfrm>
            <a:off x="502920" y="2286000"/>
            <a:ext cx="3566160" cy="1554480"/>
          </a:xfrm>
          <a:prstGeom prst="roundRect">
            <a:avLst>
              <a:gd name="adj" fmla="val 588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6" name="Text 4"/>
          <p:cNvSpPr/>
          <p:nvPr/>
        </p:nvSpPr>
        <p:spPr>
          <a:xfrm>
            <a:off x="612648" y="2523744"/>
            <a:ext cx="3346704" cy="658368"/>
          </a:xfrm>
          <a:prstGeom prst="rect">
            <a:avLst/>
          </a:prstGeom>
          <a:noFill/>
          <a:ln/>
        </p:spPr>
        <p:txBody>
          <a:bodyPr wrap="square" lIns="0" tIns="0" rIns="0" bIns="0" rtlCol="0" anchor="ctr"/>
          <a:lstStyle/>
          <a:p>
            <a:pPr marL="0" indent="0" algn="ctr">
              <a:buNone/>
            </a:pPr>
            <a:r>
              <a:rPr lang="en-US" sz="2600" b="1" dirty="0">
                <a:solidFill>
                  <a:srgbClr val="F5C518"/>
                </a:solidFill>
                <a:latin typeface="Arial" pitchFamily="34" charset="0"/>
                <a:ea typeface="Arial" pitchFamily="34" charset="-122"/>
                <a:cs typeface="Arial" pitchFamily="34" charset="-120"/>
              </a:rPr>
              <a:t>1 kóðasafn</a:t>
            </a:r>
            <a:endParaRPr lang="en-US" sz="2600" dirty="0"/>
          </a:p>
        </p:txBody>
      </p:sp>
      <p:sp>
        <p:nvSpPr>
          <p:cNvPr id="7" name="Text 5"/>
          <p:cNvSpPr/>
          <p:nvPr/>
        </p:nvSpPr>
        <p:spPr>
          <a:xfrm>
            <a:off x="704088" y="3200400"/>
            <a:ext cx="3163824" cy="548640"/>
          </a:xfrm>
          <a:prstGeom prst="rect">
            <a:avLst/>
          </a:prstGeom>
          <a:noFill/>
          <a:ln/>
        </p:spPr>
        <p:txBody>
          <a:bodyPr wrap="square" lIns="0" tIns="0" rIns="0" bIns="0" rtlCol="0" anchor="t"/>
          <a:lstStyle/>
          <a:p>
            <a:pPr marL="0" indent="0" algn="ctr">
              <a:lnSpc>
                <a:spcPts val="1500"/>
              </a:lnSpc>
              <a:buNone/>
            </a:pPr>
            <a:r>
              <a:rPr lang="en-US" sz="1200" dirty="0">
                <a:solidFill>
                  <a:srgbClr val="CDCBC4"/>
                </a:solidFill>
                <a:latin typeface="Arial" pitchFamily="34" charset="0"/>
                <a:ea typeface="Arial" pitchFamily="34" charset="-122"/>
                <a:cs typeface="Arial" pitchFamily="34" charset="-120"/>
              </a:rPr>
              <a:t>Fimm vörur, ein sameiginleg undirstaða</a:t>
            </a:r>
            <a:endParaRPr lang="en-US" sz="1200" dirty="0"/>
          </a:p>
        </p:txBody>
      </p:sp>
      <p:sp>
        <p:nvSpPr>
          <p:cNvPr id="8" name="Shape 6"/>
          <p:cNvSpPr/>
          <p:nvPr/>
        </p:nvSpPr>
        <p:spPr>
          <a:xfrm>
            <a:off x="4315968" y="2286000"/>
            <a:ext cx="3566160" cy="1554480"/>
          </a:xfrm>
          <a:prstGeom prst="roundRect">
            <a:avLst>
              <a:gd name="adj" fmla="val 588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9" name="Text 7"/>
          <p:cNvSpPr/>
          <p:nvPr/>
        </p:nvSpPr>
        <p:spPr>
          <a:xfrm>
            <a:off x="4425696" y="2523744"/>
            <a:ext cx="3346704" cy="658368"/>
          </a:xfrm>
          <a:prstGeom prst="rect">
            <a:avLst/>
          </a:prstGeom>
          <a:noFill/>
          <a:ln/>
        </p:spPr>
        <p:txBody>
          <a:bodyPr wrap="square" lIns="0" tIns="0" rIns="0" bIns="0" rtlCol="0" anchor="ctr"/>
          <a:lstStyle/>
          <a:p>
            <a:pPr marL="0" indent="0" algn="ctr">
              <a:buNone/>
            </a:pPr>
            <a:r>
              <a:rPr lang="en-US" sz="2600" b="1" dirty="0">
                <a:solidFill>
                  <a:srgbClr val="F5C518"/>
                </a:solidFill>
                <a:latin typeface="Arial" pitchFamily="34" charset="0"/>
                <a:ea typeface="Arial" pitchFamily="34" charset="-122"/>
                <a:cs typeface="Arial" pitchFamily="34" charset="-120"/>
              </a:rPr>
              <a:t>1 bakendi</a:t>
            </a:r>
            <a:endParaRPr lang="en-US" sz="2600" dirty="0"/>
          </a:p>
        </p:txBody>
      </p:sp>
      <p:sp>
        <p:nvSpPr>
          <p:cNvPr id="10" name="Text 8"/>
          <p:cNvSpPr/>
          <p:nvPr/>
        </p:nvSpPr>
        <p:spPr>
          <a:xfrm>
            <a:off x="4517136" y="3200400"/>
            <a:ext cx="3163824" cy="548640"/>
          </a:xfrm>
          <a:prstGeom prst="rect">
            <a:avLst/>
          </a:prstGeom>
          <a:noFill/>
          <a:ln/>
        </p:spPr>
        <p:txBody>
          <a:bodyPr wrap="square" lIns="0" tIns="0" rIns="0" bIns="0" rtlCol="0" anchor="t"/>
          <a:lstStyle/>
          <a:p>
            <a:pPr marL="0" indent="0" algn="ctr">
              <a:lnSpc>
                <a:spcPts val="1500"/>
              </a:lnSpc>
              <a:buNone/>
            </a:pPr>
            <a:r>
              <a:rPr lang="en-US" sz="1200" dirty="0">
                <a:solidFill>
                  <a:srgbClr val="CDCBC4"/>
                </a:solidFill>
                <a:latin typeface="Arial" pitchFamily="34" charset="0"/>
                <a:ea typeface="Arial" pitchFamily="34" charset="-122"/>
                <a:cs typeface="Arial" pitchFamily="34" charset="-120"/>
              </a:rPr>
              <a:t>Ein gátt þjónar öllum rásum</a:t>
            </a:r>
            <a:endParaRPr lang="en-US" sz="1200" dirty="0"/>
          </a:p>
        </p:txBody>
      </p:sp>
      <p:sp>
        <p:nvSpPr>
          <p:cNvPr id="11" name="Shape 9"/>
          <p:cNvSpPr/>
          <p:nvPr/>
        </p:nvSpPr>
        <p:spPr>
          <a:xfrm>
            <a:off x="8129016" y="2286000"/>
            <a:ext cx="3566160" cy="1554480"/>
          </a:xfrm>
          <a:prstGeom prst="roundRect">
            <a:avLst>
              <a:gd name="adj" fmla="val 588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12" name="Text 10"/>
          <p:cNvSpPr/>
          <p:nvPr/>
        </p:nvSpPr>
        <p:spPr>
          <a:xfrm>
            <a:off x="8238744" y="2523744"/>
            <a:ext cx="3346704" cy="658368"/>
          </a:xfrm>
          <a:prstGeom prst="rect">
            <a:avLst/>
          </a:prstGeom>
          <a:noFill/>
          <a:ln/>
        </p:spPr>
        <p:txBody>
          <a:bodyPr wrap="square" lIns="0" tIns="0" rIns="0" bIns="0" rtlCol="0" anchor="ctr"/>
          <a:lstStyle/>
          <a:p>
            <a:pPr marL="0" indent="0" algn="ctr">
              <a:buNone/>
            </a:pPr>
            <a:r>
              <a:rPr lang="en-US" sz="2600" b="1" dirty="0">
                <a:solidFill>
                  <a:srgbClr val="F5C518"/>
                </a:solidFill>
                <a:latin typeface="Arial" pitchFamily="34" charset="0"/>
                <a:ea typeface="Arial" pitchFamily="34" charset="-122"/>
                <a:cs typeface="Arial" pitchFamily="34" charset="-120"/>
              </a:rPr>
              <a:t>+1800 prófanir</a:t>
            </a:r>
            <a:endParaRPr lang="en-US" sz="2600" dirty="0"/>
          </a:p>
        </p:txBody>
      </p:sp>
      <p:sp>
        <p:nvSpPr>
          <p:cNvPr id="13" name="Text 11"/>
          <p:cNvSpPr/>
          <p:nvPr/>
        </p:nvSpPr>
        <p:spPr>
          <a:xfrm>
            <a:off x="8330184" y="3200400"/>
            <a:ext cx="3163824" cy="548640"/>
          </a:xfrm>
          <a:prstGeom prst="rect">
            <a:avLst/>
          </a:prstGeom>
          <a:noFill/>
          <a:ln/>
        </p:spPr>
        <p:txBody>
          <a:bodyPr wrap="square" lIns="0" tIns="0" rIns="0" bIns="0" rtlCol="0" anchor="t"/>
          <a:lstStyle/>
          <a:p>
            <a:pPr marL="0" indent="0" algn="ctr">
              <a:lnSpc>
                <a:spcPts val="1500"/>
              </a:lnSpc>
              <a:buNone/>
            </a:pPr>
            <a:r>
              <a:rPr lang="en-US" sz="1200" dirty="0">
                <a:solidFill>
                  <a:srgbClr val="CDCBC4"/>
                </a:solidFill>
                <a:latin typeface="Arial" pitchFamily="34" charset="0"/>
                <a:ea typeface="Arial" pitchFamily="34" charset="-122"/>
                <a:cs typeface="Arial" pitchFamily="34" charset="-120"/>
              </a:rPr>
              <a:t>Keyra við hverja breytingu</a:t>
            </a:r>
            <a:endParaRPr lang="en-US" sz="1200" dirty="0"/>
          </a:p>
        </p:txBody>
      </p:sp>
      <p:sp>
        <p:nvSpPr>
          <p:cNvPr id="14" name="Shape 12"/>
          <p:cNvSpPr/>
          <p:nvPr/>
        </p:nvSpPr>
        <p:spPr>
          <a:xfrm>
            <a:off x="502920" y="4206240"/>
            <a:ext cx="118872" cy="118872"/>
          </a:xfrm>
          <a:prstGeom prst="ellipse">
            <a:avLst/>
          </a:prstGeom>
          <a:solidFill>
            <a:srgbClr val="F5C518"/>
          </a:solidFill>
          <a:ln/>
        </p:spPr>
      </p:sp>
      <p:sp>
        <p:nvSpPr>
          <p:cNvPr id="15" name="Text 13"/>
          <p:cNvSpPr/>
          <p:nvPr/>
        </p:nvSpPr>
        <p:spPr>
          <a:xfrm>
            <a:off x="740664" y="4160520"/>
            <a:ext cx="51572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Lagfæring á einum stað gagnast öllum</a:t>
            </a:r>
            <a:endParaRPr lang="en-US" sz="1450" dirty="0"/>
          </a:p>
        </p:txBody>
      </p:sp>
      <p:sp>
        <p:nvSpPr>
          <p:cNvPr id="16" name="Text 14"/>
          <p:cNvSpPr/>
          <p:nvPr/>
        </p:nvSpPr>
        <p:spPr>
          <a:xfrm>
            <a:off x="740664" y="4471416"/>
            <a:ext cx="51572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Spilari, skjátextar, aðgengi og afköst eru sameiginleg. Ein lagfæring skilar sér í öll öppin.</a:t>
            </a:r>
            <a:endParaRPr lang="en-US" sz="1150" dirty="0"/>
          </a:p>
        </p:txBody>
      </p:sp>
      <p:sp>
        <p:nvSpPr>
          <p:cNvPr id="17" name="Shape 15"/>
          <p:cNvSpPr/>
          <p:nvPr/>
        </p:nvSpPr>
        <p:spPr>
          <a:xfrm>
            <a:off x="6309360" y="4206240"/>
            <a:ext cx="118872" cy="118872"/>
          </a:xfrm>
          <a:prstGeom prst="ellipse">
            <a:avLst/>
          </a:prstGeom>
          <a:solidFill>
            <a:srgbClr val="F5C518"/>
          </a:solidFill>
          <a:ln/>
        </p:spPr>
      </p:sp>
      <p:sp>
        <p:nvSpPr>
          <p:cNvPr id="18" name="Text 16"/>
          <p:cNvSpPr/>
          <p:nvPr/>
        </p:nvSpPr>
        <p:spPr>
          <a:xfrm>
            <a:off x="6547104" y="4160520"/>
            <a:ext cx="5138928"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Öryggishlið milli vara</a:t>
            </a:r>
            <a:endParaRPr lang="en-US" sz="1450" dirty="0"/>
          </a:p>
        </p:txBody>
      </p:sp>
      <p:sp>
        <p:nvSpPr>
          <p:cNvPr id="19" name="Text 17"/>
          <p:cNvSpPr/>
          <p:nvPr/>
        </p:nvSpPr>
        <p:spPr>
          <a:xfrm>
            <a:off x="6547104" y="4471416"/>
            <a:ext cx="5138928"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Sjálfvirk prófun sannreynir að hver pakki beri aðeins sína eigin efnisveitu og enga aðra.</a:t>
            </a:r>
            <a:endParaRPr lang="en-US" sz="1150" dirty="0"/>
          </a:p>
        </p:txBody>
      </p:sp>
      <p:sp>
        <p:nvSpPr>
          <p:cNvPr id="20" name="Shape 18"/>
          <p:cNvSpPr/>
          <p:nvPr/>
        </p:nvSpPr>
        <p:spPr>
          <a:xfrm>
            <a:off x="502920" y="5303520"/>
            <a:ext cx="118872" cy="118872"/>
          </a:xfrm>
          <a:prstGeom prst="ellipse">
            <a:avLst/>
          </a:prstGeom>
          <a:solidFill>
            <a:srgbClr val="F5C518"/>
          </a:solidFill>
          <a:ln/>
        </p:spPr>
      </p:sp>
      <p:sp>
        <p:nvSpPr>
          <p:cNvPr id="21" name="Text 19"/>
          <p:cNvSpPr/>
          <p:nvPr/>
        </p:nvSpPr>
        <p:spPr>
          <a:xfrm>
            <a:off x="740664" y="5257800"/>
            <a:ext cx="51572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Lágur viðbótarkostnaður</a:t>
            </a:r>
            <a:endParaRPr lang="en-US" sz="1450" dirty="0"/>
          </a:p>
        </p:txBody>
      </p:sp>
      <p:sp>
        <p:nvSpPr>
          <p:cNvPr id="22" name="Text 20"/>
          <p:cNvSpPr/>
          <p:nvPr/>
        </p:nvSpPr>
        <p:spPr>
          <a:xfrm>
            <a:off x="740664" y="5568696"/>
            <a:ext cx="51572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Að bæta við vöru af sömu gerð kostar brot af þeirri fyrstu. Það endurspeglast í verðinu.</a:t>
            </a:r>
            <a:endParaRPr lang="en-US" sz="1150" dirty="0"/>
          </a:p>
        </p:txBody>
      </p:sp>
      <p:sp>
        <p:nvSpPr>
          <p:cNvPr id="23" name="Shape 21"/>
          <p:cNvSpPr/>
          <p:nvPr/>
        </p:nvSpPr>
        <p:spPr>
          <a:xfrm>
            <a:off x="6309360" y="5303520"/>
            <a:ext cx="118872" cy="118872"/>
          </a:xfrm>
          <a:prstGeom prst="ellipse">
            <a:avLst/>
          </a:prstGeom>
          <a:solidFill>
            <a:srgbClr val="F5C518"/>
          </a:solidFill>
          <a:ln/>
        </p:spPr>
      </p:sp>
      <p:sp>
        <p:nvSpPr>
          <p:cNvPr id="24" name="Text 22"/>
          <p:cNvSpPr/>
          <p:nvPr/>
        </p:nvSpPr>
        <p:spPr>
          <a:xfrm>
            <a:off x="6547104" y="5257800"/>
            <a:ext cx="5138928"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Samræmt viðhald</a:t>
            </a:r>
            <a:endParaRPr lang="en-US" sz="1450" dirty="0"/>
          </a:p>
        </p:txBody>
      </p:sp>
      <p:sp>
        <p:nvSpPr>
          <p:cNvPr id="25" name="Text 23"/>
          <p:cNvSpPr/>
          <p:nvPr/>
        </p:nvSpPr>
        <p:spPr>
          <a:xfrm>
            <a:off x="6547104" y="5568696"/>
            <a:ext cx="5138928"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Ein uppfærsluáætlun, ein umsjón og eitt vörsluafrit fyrir allar vörurnar.</a:t>
            </a:r>
            <a:endParaRPr lang="en-US" sz="1150" dirty="0"/>
          </a:p>
        </p:txBody>
      </p:sp>
      <p:sp>
        <p:nvSpPr>
          <p:cNvPr id="26" name="Shape 24"/>
          <p:cNvSpPr/>
          <p:nvPr/>
        </p:nvSpPr>
        <p:spPr>
          <a:xfrm>
            <a:off x="502920" y="6583680"/>
            <a:ext cx="73152" cy="73152"/>
          </a:xfrm>
          <a:prstGeom prst="ellipse">
            <a:avLst/>
          </a:prstGeom>
          <a:solidFill>
            <a:srgbClr val="F5C518"/>
          </a:solidFill>
          <a:ln/>
        </p:spPr>
      </p:sp>
      <p:sp>
        <p:nvSpPr>
          <p:cNvPr id="27" name="Text 25"/>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28" name="Text 26"/>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11 / 17</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GILDI FYRIR RÚV</a:t>
            </a:r>
            <a:endParaRPr lang="en-US" sz="1200" dirty="0"/>
          </a:p>
        </p:txBody>
      </p:sp>
      <p:sp>
        <p:nvSpPr>
          <p:cNvPr id="3" name="Text 1"/>
          <p:cNvSpPr/>
          <p:nvPr/>
        </p:nvSpPr>
        <p:spPr>
          <a:xfrm>
            <a:off x="502920" y="758952"/>
            <a:ext cx="11155680" cy="1463040"/>
          </a:xfrm>
          <a:prstGeom prst="rect">
            <a:avLst/>
          </a:prstGeom>
          <a:noFill/>
          <a:ln/>
        </p:spPr>
        <p:txBody>
          <a:bodyPr wrap="square" lIns="0" tIns="0" rIns="0" bIns="0" rtlCol="0" anchor="t"/>
          <a:lstStyle/>
          <a:p>
            <a:pPr marL="0" indent="0" algn="l">
              <a:lnSpc>
                <a:spcPts val="2678"/>
              </a:lnSpc>
              <a:buNone/>
            </a:pPr>
            <a:r>
              <a:rPr lang="en-US" sz="2600" b="1" dirty="0">
                <a:solidFill>
                  <a:srgbClr val="F4F3F0"/>
                </a:solidFill>
                <a:latin typeface="Arial" pitchFamily="34" charset="0"/>
                <a:ea typeface="Arial" pitchFamily="34" charset="-122"/>
                <a:cs typeface="Arial" pitchFamily="34" charset="-120"/>
              </a:rPr>
              <a:t>RÚV beint til áhorfenda, á vinsælustu sjónvörpunum</a:t>
            </a:r>
            <a:endParaRPr lang="en-US" sz="2600" dirty="0"/>
          </a:p>
        </p:txBody>
      </p:sp>
      <p:sp>
        <p:nvSpPr>
          <p:cNvPr id="4" name="Shape 2"/>
          <p:cNvSpPr/>
          <p:nvPr/>
        </p:nvSpPr>
        <p:spPr>
          <a:xfrm>
            <a:off x="502920" y="1810512"/>
            <a:ext cx="3566160" cy="1554480"/>
          </a:xfrm>
          <a:prstGeom prst="roundRect">
            <a:avLst>
              <a:gd name="adj" fmla="val 588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5" name="Text 3"/>
          <p:cNvSpPr/>
          <p:nvPr/>
        </p:nvSpPr>
        <p:spPr>
          <a:xfrm>
            <a:off x="612648" y="2048256"/>
            <a:ext cx="3346704" cy="658368"/>
          </a:xfrm>
          <a:prstGeom prst="rect">
            <a:avLst/>
          </a:prstGeom>
          <a:noFill/>
          <a:ln/>
        </p:spPr>
        <p:txBody>
          <a:bodyPr wrap="square" lIns="0" tIns="0" rIns="0" bIns="0" rtlCol="0" anchor="ctr"/>
          <a:lstStyle/>
          <a:p>
            <a:pPr marL="0" indent="0" algn="ctr">
              <a:buNone/>
            </a:pPr>
            <a:r>
              <a:rPr lang="en-US" sz="3200" b="1" dirty="0">
                <a:solidFill>
                  <a:srgbClr val="F5C518"/>
                </a:solidFill>
                <a:latin typeface="Arial" pitchFamily="34" charset="0"/>
                <a:ea typeface="Arial" pitchFamily="34" charset="-122"/>
                <a:cs typeface="Arial" pitchFamily="34" charset="-120"/>
              </a:rPr>
              <a:t>6 öpp</a:t>
            </a:r>
            <a:endParaRPr lang="en-US" sz="3200" dirty="0"/>
          </a:p>
        </p:txBody>
      </p:sp>
      <p:sp>
        <p:nvSpPr>
          <p:cNvPr id="6" name="Text 4"/>
          <p:cNvSpPr/>
          <p:nvPr/>
        </p:nvSpPr>
        <p:spPr>
          <a:xfrm>
            <a:off x="704088" y="2724912"/>
            <a:ext cx="3163824" cy="548640"/>
          </a:xfrm>
          <a:prstGeom prst="rect">
            <a:avLst/>
          </a:prstGeom>
          <a:noFill/>
          <a:ln/>
        </p:spPr>
        <p:txBody>
          <a:bodyPr wrap="square" lIns="0" tIns="0" rIns="0" bIns="0" rtlCol="0" anchor="t"/>
          <a:lstStyle/>
          <a:p>
            <a:pPr marL="0" indent="0" algn="ctr">
              <a:lnSpc>
                <a:spcPts val="1500"/>
              </a:lnSpc>
              <a:buNone/>
            </a:pPr>
            <a:r>
              <a:rPr lang="en-US" sz="1200" dirty="0">
                <a:solidFill>
                  <a:srgbClr val="CDCBC4"/>
                </a:solidFill>
                <a:latin typeface="Arial" pitchFamily="34" charset="0"/>
                <a:ea typeface="Arial" pitchFamily="34" charset="-122"/>
                <a:cs typeface="Arial" pitchFamily="34" charset="-120"/>
              </a:rPr>
              <a:t>Öll vörumerki RÚV á snjallsjónvarpi</a:t>
            </a:r>
            <a:endParaRPr lang="en-US" sz="1200" dirty="0"/>
          </a:p>
        </p:txBody>
      </p:sp>
      <p:sp>
        <p:nvSpPr>
          <p:cNvPr id="7" name="Shape 5"/>
          <p:cNvSpPr/>
          <p:nvPr/>
        </p:nvSpPr>
        <p:spPr>
          <a:xfrm>
            <a:off x="4315968" y="1810512"/>
            <a:ext cx="3566160" cy="1554480"/>
          </a:xfrm>
          <a:prstGeom prst="roundRect">
            <a:avLst>
              <a:gd name="adj" fmla="val 588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8" name="Text 6"/>
          <p:cNvSpPr/>
          <p:nvPr/>
        </p:nvSpPr>
        <p:spPr>
          <a:xfrm>
            <a:off x="4425696" y="2048256"/>
            <a:ext cx="3346704" cy="658368"/>
          </a:xfrm>
          <a:prstGeom prst="rect">
            <a:avLst/>
          </a:prstGeom>
          <a:noFill/>
          <a:ln/>
        </p:spPr>
        <p:txBody>
          <a:bodyPr wrap="square" lIns="0" tIns="0" rIns="0" bIns="0" rtlCol="0" anchor="ctr"/>
          <a:lstStyle/>
          <a:p>
            <a:pPr marL="0" indent="0" algn="ctr">
              <a:buNone/>
            </a:pPr>
            <a:r>
              <a:rPr lang="en-US" sz="3000" b="1" dirty="0">
                <a:solidFill>
                  <a:srgbClr val="F5C518"/>
                </a:solidFill>
                <a:latin typeface="Arial" pitchFamily="34" charset="0"/>
                <a:ea typeface="Arial" pitchFamily="34" charset="-122"/>
                <a:cs typeface="Arial" pitchFamily="34" charset="-120"/>
              </a:rPr>
              <a:t>Frá 2023</a:t>
            </a:r>
            <a:endParaRPr lang="en-US" sz="3000" dirty="0"/>
          </a:p>
        </p:txBody>
      </p:sp>
      <p:sp>
        <p:nvSpPr>
          <p:cNvPr id="9" name="Text 7"/>
          <p:cNvSpPr/>
          <p:nvPr/>
        </p:nvSpPr>
        <p:spPr>
          <a:xfrm>
            <a:off x="4517136" y="2724912"/>
            <a:ext cx="3163824" cy="548640"/>
          </a:xfrm>
          <a:prstGeom prst="rect">
            <a:avLst/>
          </a:prstGeom>
          <a:noFill/>
          <a:ln/>
        </p:spPr>
        <p:txBody>
          <a:bodyPr wrap="square" lIns="0" tIns="0" rIns="0" bIns="0" rtlCol="0" anchor="t"/>
          <a:lstStyle/>
          <a:p>
            <a:pPr marL="0" indent="0" algn="ctr">
              <a:lnSpc>
                <a:spcPts val="1500"/>
              </a:lnSpc>
              <a:buNone/>
            </a:pPr>
            <a:r>
              <a:rPr lang="en-US" sz="1200" dirty="0">
                <a:solidFill>
                  <a:srgbClr val="CDCBC4"/>
                </a:solidFill>
                <a:latin typeface="Arial" pitchFamily="34" charset="0"/>
                <a:ea typeface="Arial" pitchFamily="34" charset="-122"/>
                <a:cs typeface="Arial" pitchFamily="34" charset="-120"/>
              </a:rPr>
              <a:t>Í daglegri notkun</a:t>
            </a:r>
            <a:endParaRPr lang="en-US" sz="1200" dirty="0"/>
          </a:p>
        </p:txBody>
      </p:sp>
      <p:sp>
        <p:nvSpPr>
          <p:cNvPr id="10" name="Shape 8"/>
          <p:cNvSpPr/>
          <p:nvPr/>
        </p:nvSpPr>
        <p:spPr>
          <a:xfrm>
            <a:off x="8129016" y="1810512"/>
            <a:ext cx="3566160" cy="1554480"/>
          </a:xfrm>
          <a:prstGeom prst="roundRect">
            <a:avLst>
              <a:gd name="adj" fmla="val 588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11" name="Text 9"/>
          <p:cNvSpPr/>
          <p:nvPr/>
        </p:nvSpPr>
        <p:spPr>
          <a:xfrm>
            <a:off x="8238744" y="2048256"/>
            <a:ext cx="3346704" cy="658368"/>
          </a:xfrm>
          <a:prstGeom prst="rect">
            <a:avLst/>
          </a:prstGeom>
          <a:noFill/>
          <a:ln/>
        </p:spPr>
        <p:txBody>
          <a:bodyPr wrap="square" lIns="0" tIns="0" rIns="0" bIns="0" rtlCol="0" anchor="ctr"/>
          <a:lstStyle/>
          <a:p>
            <a:pPr marL="0" indent="0" algn="ctr">
              <a:buNone/>
            </a:pPr>
            <a:r>
              <a:rPr lang="en-US" sz="2600" b="1" dirty="0">
                <a:solidFill>
                  <a:srgbClr val="F5C518"/>
                </a:solidFill>
                <a:latin typeface="Arial" pitchFamily="34" charset="0"/>
                <a:ea typeface="Arial" pitchFamily="34" charset="-122"/>
                <a:cs typeface="Arial" pitchFamily="34" charset="-120"/>
              </a:rPr>
              <a:t>+1800 prófanir</a:t>
            </a:r>
            <a:endParaRPr lang="en-US" sz="2600" dirty="0"/>
          </a:p>
        </p:txBody>
      </p:sp>
      <p:sp>
        <p:nvSpPr>
          <p:cNvPr id="12" name="Text 10"/>
          <p:cNvSpPr/>
          <p:nvPr/>
        </p:nvSpPr>
        <p:spPr>
          <a:xfrm>
            <a:off x="8330184" y="2724912"/>
            <a:ext cx="3163824" cy="548640"/>
          </a:xfrm>
          <a:prstGeom prst="rect">
            <a:avLst/>
          </a:prstGeom>
          <a:noFill/>
          <a:ln/>
        </p:spPr>
        <p:txBody>
          <a:bodyPr wrap="square" lIns="0" tIns="0" rIns="0" bIns="0" rtlCol="0" anchor="t"/>
          <a:lstStyle/>
          <a:p>
            <a:pPr marL="0" indent="0" algn="ctr">
              <a:lnSpc>
                <a:spcPts val="1500"/>
              </a:lnSpc>
              <a:buNone/>
            </a:pPr>
            <a:r>
              <a:rPr lang="en-US" sz="1200" dirty="0">
                <a:solidFill>
                  <a:srgbClr val="CDCBC4"/>
                </a:solidFill>
                <a:latin typeface="Arial" pitchFamily="34" charset="0"/>
                <a:ea typeface="Arial" pitchFamily="34" charset="-122"/>
                <a:cs typeface="Arial" pitchFamily="34" charset="-120"/>
              </a:rPr>
              <a:t>Keyra við hverja breytingu</a:t>
            </a:r>
            <a:endParaRPr lang="en-US" sz="1200" dirty="0"/>
          </a:p>
        </p:txBody>
      </p:sp>
      <p:sp>
        <p:nvSpPr>
          <p:cNvPr id="13" name="Shape 11"/>
          <p:cNvSpPr/>
          <p:nvPr/>
        </p:nvSpPr>
        <p:spPr>
          <a:xfrm>
            <a:off x="502920" y="3886200"/>
            <a:ext cx="118872" cy="118872"/>
          </a:xfrm>
          <a:prstGeom prst="ellipse">
            <a:avLst/>
          </a:prstGeom>
          <a:solidFill>
            <a:srgbClr val="F5C518"/>
          </a:solidFill>
          <a:ln/>
        </p:spPr>
      </p:sp>
      <p:sp>
        <p:nvSpPr>
          <p:cNvPr id="14" name="Text 12"/>
          <p:cNvSpPr/>
          <p:nvPr/>
        </p:nvSpPr>
        <p:spPr>
          <a:xfrm>
            <a:off x="740664" y="3840480"/>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Milliliðalaus aðgangur</a:t>
            </a:r>
            <a:endParaRPr lang="en-US" sz="1450" dirty="0"/>
          </a:p>
        </p:txBody>
      </p:sp>
      <p:sp>
        <p:nvSpPr>
          <p:cNvPr id="15" name="Text 13"/>
          <p:cNvSpPr/>
          <p:nvPr/>
        </p:nvSpPr>
        <p:spPr>
          <a:xfrm>
            <a:off x="740664" y="4151376"/>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Greiðendur útvarpsgjalds ná efni RÚV beint, óháð tækjaeign og án gjalds þriðja aðila.</a:t>
            </a:r>
            <a:endParaRPr lang="en-US" sz="1150" dirty="0"/>
          </a:p>
        </p:txBody>
      </p:sp>
      <p:sp>
        <p:nvSpPr>
          <p:cNvPr id="16" name="Shape 14"/>
          <p:cNvSpPr/>
          <p:nvPr/>
        </p:nvSpPr>
        <p:spPr>
          <a:xfrm>
            <a:off x="4297680" y="3886200"/>
            <a:ext cx="118872" cy="118872"/>
          </a:xfrm>
          <a:prstGeom prst="ellipse">
            <a:avLst/>
          </a:prstGeom>
          <a:solidFill>
            <a:srgbClr val="F5C518"/>
          </a:solidFill>
          <a:ln/>
        </p:spPr>
      </p:sp>
      <p:sp>
        <p:nvSpPr>
          <p:cNvPr id="17" name="Text 15"/>
          <p:cNvSpPr/>
          <p:nvPr/>
        </p:nvSpPr>
        <p:spPr>
          <a:xfrm>
            <a:off x="4535424" y="3840480"/>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Beint samband við áhorfendur</a:t>
            </a:r>
            <a:endParaRPr lang="en-US" sz="1450" dirty="0"/>
          </a:p>
        </p:txBody>
      </p:sp>
      <p:sp>
        <p:nvSpPr>
          <p:cNvPr id="18" name="Text 16"/>
          <p:cNvSpPr/>
          <p:nvPr/>
        </p:nvSpPr>
        <p:spPr>
          <a:xfrm>
            <a:off x="4535424" y="4151376"/>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RÚV stýrir upplifun, framsetningu og gögnum um eigið efni.</a:t>
            </a:r>
            <a:endParaRPr lang="en-US" sz="1150" dirty="0"/>
          </a:p>
        </p:txBody>
      </p:sp>
      <p:sp>
        <p:nvSpPr>
          <p:cNvPr id="19" name="Shape 17"/>
          <p:cNvSpPr/>
          <p:nvPr/>
        </p:nvSpPr>
        <p:spPr>
          <a:xfrm>
            <a:off x="8092440" y="3886200"/>
            <a:ext cx="118872" cy="118872"/>
          </a:xfrm>
          <a:prstGeom prst="ellipse">
            <a:avLst/>
          </a:prstGeom>
          <a:solidFill>
            <a:srgbClr val="F5C518"/>
          </a:solidFill>
          <a:ln/>
        </p:spPr>
      </p:sp>
      <p:sp>
        <p:nvSpPr>
          <p:cNvPr id="20" name="Text 18"/>
          <p:cNvSpPr/>
          <p:nvPr/>
        </p:nvSpPr>
        <p:spPr>
          <a:xfrm>
            <a:off x="8330184" y="3840480"/>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Þrautreynt í daglegri notkun</a:t>
            </a:r>
            <a:endParaRPr lang="en-US" sz="1450" dirty="0"/>
          </a:p>
        </p:txBody>
      </p:sp>
      <p:sp>
        <p:nvSpPr>
          <p:cNvPr id="21" name="Text 19"/>
          <p:cNvSpPr/>
          <p:nvPr/>
        </p:nvSpPr>
        <p:spPr>
          <a:xfrm>
            <a:off x="8330184" y="4151376"/>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Þróun hófst í ágúst 2022 og öppin hafa verið í notkun frá febrúar 2023, viðhaldið samfellt í gegnum fjórar kynslóðir snjallsjónvarpa.</a:t>
            </a:r>
            <a:endParaRPr lang="en-US" sz="1150" dirty="0"/>
          </a:p>
        </p:txBody>
      </p:sp>
      <p:sp>
        <p:nvSpPr>
          <p:cNvPr id="22" name="Shape 20"/>
          <p:cNvSpPr/>
          <p:nvPr/>
        </p:nvSpPr>
        <p:spPr>
          <a:xfrm>
            <a:off x="502920" y="5276088"/>
            <a:ext cx="118872" cy="118872"/>
          </a:xfrm>
          <a:prstGeom prst="ellipse">
            <a:avLst/>
          </a:prstGeom>
          <a:solidFill>
            <a:srgbClr val="F5C518"/>
          </a:solidFill>
          <a:ln/>
        </p:spPr>
      </p:sp>
      <p:sp>
        <p:nvSpPr>
          <p:cNvPr id="23" name="Text 21"/>
          <p:cNvSpPr/>
          <p:nvPr/>
        </p:nvSpPr>
        <p:spPr>
          <a:xfrm>
            <a:off x="74066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Aðgengi</a:t>
            </a:r>
            <a:endParaRPr lang="en-US" sz="1450" dirty="0"/>
          </a:p>
        </p:txBody>
      </p:sp>
      <p:sp>
        <p:nvSpPr>
          <p:cNvPr id="24" name="Text 22"/>
          <p:cNvSpPr/>
          <p:nvPr/>
        </p:nvSpPr>
        <p:spPr>
          <a:xfrm>
            <a:off x="74066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Skjátextar fylgja sjálfkrafa stillingu sjónvarpsins, á Samsung og LG. Leturstærð í þremur þrepum og allt viðmótið á íslensku.</a:t>
            </a:r>
            <a:endParaRPr lang="en-US" sz="1150" dirty="0"/>
          </a:p>
        </p:txBody>
      </p:sp>
      <p:sp>
        <p:nvSpPr>
          <p:cNvPr id="25" name="Shape 23"/>
          <p:cNvSpPr/>
          <p:nvPr/>
        </p:nvSpPr>
        <p:spPr>
          <a:xfrm>
            <a:off x="4297680" y="5276088"/>
            <a:ext cx="118872" cy="118872"/>
          </a:xfrm>
          <a:prstGeom prst="ellipse">
            <a:avLst/>
          </a:prstGeom>
          <a:solidFill>
            <a:srgbClr val="F5C518"/>
          </a:solidFill>
          <a:ln/>
        </p:spPr>
      </p:sp>
      <p:sp>
        <p:nvSpPr>
          <p:cNvPr id="26" name="Text 24"/>
          <p:cNvSpPr/>
          <p:nvPr/>
        </p:nvSpPr>
        <p:spPr>
          <a:xfrm>
            <a:off x="453542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Gæðatrygging og rekjanleiki</a:t>
            </a:r>
            <a:endParaRPr lang="en-US" sz="1450" dirty="0"/>
          </a:p>
        </p:txBody>
      </p:sp>
      <p:sp>
        <p:nvSpPr>
          <p:cNvPr id="27" name="Text 25"/>
          <p:cNvSpPr/>
          <p:nvPr/>
        </p:nvSpPr>
        <p:spPr>
          <a:xfrm>
            <a:off x="453542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Yfir 1.800 sjálfvirkar prófanir keyra við hverja breytingu, þar á meðal gegn raunverulegum svörum frá efnisveitu RÚV.</a:t>
            </a:r>
            <a:endParaRPr lang="en-US" sz="1150" dirty="0"/>
          </a:p>
        </p:txBody>
      </p:sp>
      <p:sp>
        <p:nvSpPr>
          <p:cNvPr id="28" name="Shape 26"/>
          <p:cNvSpPr/>
          <p:nvPr/>
        </p:nvSpPr>
        <p:spPr>
          <a:xfrm>
            <a:off x="8092440" y="5276088"/>
            <a:ext cx="118872" cy="118872"/>
          </a:xfrm>
          <a:prstGeom prst="ellipse">
            <a:avLst/>
          </a:prstGeom>
          <a:solidFill>
            <a:srgbClr val="F5C518"/>
          </a:solidFill>
          <a:ln/>
        </p:spPr>
      </p:sp>
      <p:sp>
        <p:nvSpPr>
          <p:cNvPr id="29" name="Text 27"/>
          <p:cNvSpPr/>
          <p:nvPr/>
        </p:nvSpPr>
        <p:spPr>
          <a:xfrm>
            <a:off x="8330184" y="5230368"/>
            <a:ext cx="33284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Ein heildarlausn</a:t>
            </a:r>
            <a:endParaRPr lang="en-US" sz="1450" dirty="0"/>
          </a:p>
        </p:txBody>
      </p:sp>
      <p:sp>
        <p:nvSpPr>
          <p:cNvPr id="30" name="Text 28"/>
          <p:cNvSpPr/>
          <p:nvPr/>
        </p:nvSpPr>
        <p:spPr>
          <a:xfrm>
            <a:off x="8330184" y="5541264"/>
            <a:ext cx="33284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Sex öpp, einn samstarfsaðili, ein umsjón og eitt vörsluafrit.</a:t>
            </a:r>
            <a:endParaRPr lang="en-US" sz="1150" dirty="0"/>
          </a:p>
        </p:txBody>
      </p:sp>
      <p:sp>
        <p:nvSpPr>
          <p:cNvPr id="31" name="Shape 29"/>
          <p:cNvSpPr/>
          <p:nvPr/>
        </p:nvSpPr>
        <p:spPr>
          <a:xfrm>
            <a:off x="502920" y="6583680"/>
            <a:ext cx="73152" cy="73152"/>
          </a:xfrm>
          <a:prstGeom prst="ellipse">
            <a:avLst/>
          </a:prstGeom>
          <a:solidFill>
            <a:srgbClr val="F5C518"/>
          </a:solidFill>
          <a:ln/>
        </p:spPr>
      </p:sp>
      <p:sp>
        <p:nvSpPr>
          <p:cNvPr id="32" name="Text 30"/>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33" name="Text 31"/>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12 / 17</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TÆKNI OG PERSÓNUVERND</a:t>
            </a:r>
            <a:endParaRPr lang="en-US" sz="1200" dirty="0"/>
          </a:p>
        </p:txBody>
      </p:sp>
      <p:sp>
        <p:nvSpPr>
          <p:cNvPr id="3" name="Text 1"/>
          <p:cNvSpPr/>
          <p:nvPr/>
        </p:nvSpPr>
        <p:spPr>
          <a:xfrm>
            <a:off x="502920" y="758952"/>
            <a:ext cx="1115568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Byggir á núverandi innviðum RÚV</a:t>
            </a:r>
            <a:endParaRPr lang="en-US" sz="2700" dirty="0"/>
          </a:p>
        </p:txBody>
      </p:sp>
      <p:sp>
        <p:nvSpPr>
          <p:cNvPr id="4" name="Shape 2"/>
          <p:cNvSpPr/>
          <p:nvPr/>
        </p:nvSpPr>
        <p:spPr>
          <a:xfrm>
            <a:off x="502920" y="1874520"/>
            <a:ext cx="3200400" cy="1097280"/>
          </a:xfrm>
          <a:prstGeom prst="roundRect">
            <a:avLst>
              <a:gd name="adj" fmla="val 7500"/>
            </a:avLst>
          </a:prstGeom>
          <a:solidFill>
            <a:srgbClr val="15151A"/>
          </a:solidFill>
          <a:ln w="15875">
            <a:solidFill>
              <a:srgbClr val="F5C518"/>
            </a:solidFill>
            <a:prstDash val="solid"/>
          </a:ln>
        </p:spPr>
      </p:sp>
      <p:sp>
        <p:nvSpPr>
          <p:cNvPr id="5" name="Text 3"/>
          <p:cNvSpPr/>
          <p:nvPr/>
        </p:nvSpPr>
        <p:spPr>
          <a:xfrm>
            <a:off x="594360" y="2020824"/>
            <a:ext cx="3017520" cy="365760"/>
          </a:xfrm>
          <a:prstGeom prst="rect">
            <a:avLst/>
          </a:prstGeom>
          <a:noFill/>
          <a:ln/>
        </p:spPr>
        <p:txBody>
          <a:bodyPr wrap="square" lIns="0" tIns="0" rIns="0" bIns="0" rtlCol="0" anchor="ctr"/>
          <a:lstStyle/>
          <a:p>
            <a:pPr marL="0" indent="0" algn="ctr">
              <a:buNone/>
            </a:pPr>
            <a:r>
              <a:rPr lang="en-US" sz="1350" b="1" dirty="0">
                <a:solidFill>
                  <a:srgbClr val="F4F3F0"/>
                </a:solidFill>
                <a:latin typeface="Arial" pitchFamily="34" charset="0"/>
                <a:ea typeface="Arial" pitchFamily="34" charset="-122"/>
                <a:cs typeface="Arial" pitchFamily="34" charset="-120"/>
              </a:rPr>
              <a:t>Snjallsjónvarpsapp</a:t>
            </a:r>
            <a:endParaRPr lang="en-US" sz="1350" dirty="0"/>
          </a:p>
        </p:txBody>
      </p:sp>
      <p:sp>
        <p:nvSpPr>
          <p:cNvPr id="6" name="Text 4"/>
          <p:cNvSpPr/>
          <p:nvPr/>
        </p:nvSpPr>
        <p:spPr>
          <a:xfrm>
            <a:off x="594360" y="2404872"/>
            <a:ext cx="3017520" cy="365760"/>
          </a:xfrm>
          <a:prstGeom prst="rect">
            <a:avLst/>
          </a:prstGeom>
          <a:noFill/>
          <a:ln/>
        </p:spPr>
        <p:txBody>
          <a:bodyPr wrap="square" lIns="0" tIns="0" rIns="0" bIns="0" rtlCol="0" anchor="t"/>
          <a:lstStyle/>
          <a:p>
            <a:pPr marL="0" indent="0" algn="ctr">
              <a:lnSpc>
                <a:spcPts val="1200"/>
              </a:lnSpc>
              <a:buNone/>
            </a:pPr>
            <a:r>
              <a:rPr lang="en-US" sz="1050" dirty="0">
                <a:solidFill>
                  <a:srgbClr val="96948C"/>
                </a:solidFill>
                <a:latin typeface="Arial" pitchFamily="34" charset="0"/>
                <a:ea typeface="Arial" pitchFamily="34" charset="-122"/>
                <a:cs typeface="Arial" pitchFamily="34" charset="-120"/>
              </a:rPr>
              <a:t>Samsung / LG</a:t>
            </a:r>
            <a:endParaRPr lang="en-US" sz="1050" dirty="0"/>
          </a:p>
        </p:txBody>
      </p:sp>
      <p:sp>
        <p:nvSpPr>
          <p:cNvPr id="7" name="Shape 5"/>
          <p:cNvSpPr/>
          <p:nvPr/>
        </p:nvSpPr>
        <p:spPr>
          <a:xfrm>
            <a:off x="3822192" y="2423160"/>
            <a:ext cx="713232" cy="0"/>
          </a:xfrm>
          <a:prstGeom prst="line">
            <a:avLst/>
          </a:prstGeom>
          <a:noFill/>
          <a:ln w="22225">
            <a:solidFill>
              <a:srgbClr val="F5C518"/>
            </a:solidFill>
            <a:prstDash val="solid"/>
            <a:tailEnd type="triangle"/>
          </a:ln>
        </p:spPr>
      </p:sp>
      <p:sp>
        <p:nvSpPr>
          <p:cNvPr id="8" name="Shape 6"/>
          <p:cNvSpPr/>
          <p:nvPr/>
        </p:nvSpPr>
        <p:spPr>
          <a:xfrm>
            <a:off x="4590288" y="1874520"/>
            <a:ext cx="3200400" cy="1097280"/>
          </a:xfrm>
          <a:prstGeom prst="roundRect">
            <a:avLst>
              <a:gd name="adj" fmla="val 7500"/>
            </a:avLst>
          </a:prstGeom>
          <a:solidFill>
            <a:srgbClr val="15151A"/>
          </a:solidFill>
          <a:ln w="15875">
            <a:solidFill>
              <a:srgbClr val="F5C518"/>
            </a:solidFill>
            <a:prstDash val="solid"/>
          </a:ln>
        </p:spPr>
      </p:sp>
      <p:sp>
        <p:nvSpPr>
          <p:cNvPr id="9" name="Text 7"/>
          <p:cNvSpPr/>
          <p:nvPr/>
        </p:nvSpPr>
        <p:spPr>
          <a:xfrm>
            <a:off x="4681728" y="2020824"/>
            <a:ext cx="3017520" cy="365760"/>
          </a:xfrm>
          <a:prstGeom prst="rect">
            <a:avLst/>
          </a:prstGeom>
          <a:noFill/>
          <a:ln/>
        </p:spPr>
        <p:txBody>
          <a:bodyPr wrap="square" lIns="0" tIns="0" rIns="0" bIns="0" rtlCol="0" anchor="ctr"/>
          <a:lstStyle/>
          <a:p>
            <a:pPr marL="0" indent="0" algn="ctr">
              <a:buNone/>
            </a:pPr>
            <a:r>
              <a:rPr lang="en-US" sz="1350" b="1" dirty="0">
                <a:solidFill>
                  <a:srgbClr val="F4F3F0"/>
                </a:solidFill>
                <a:latin typeface="Arial" pitchFamily="34" charset="0"/>
                <a:ea typeface="Arial" pitchFamily="34" charset="-122"/>
                <a:cs typeface="Arial" pitchFamily="34" charset="-120"/>
              </a:rPr>
              <a:t>Þunn gátt (K65)</a:t>
            </a:r>
            <a:endParaRPr lang="en-US" sz="1350" dirty="0"/>
          </a:p>
        </p:txBody>
      </p:sp>
      <p:sp>
        <p:nvSpPr>
          <p:cNvPr id="10" name="Text 8"/>
          <p:cNvSpPr/>
          <p:nvPr/>
        </p:nvSpPr>
        <p:spPr>
          <a:xfrm>
            <a:off x="4681728" y="2404872"/>
            <a:ext cx="3017520" cy="365760"/>
          </a:xfrm>
          <a:prstGeom prst="rect">
            <a:avLst/>
          </a:prstGeom>
          <a:noFill/>
          <a:ln/>
        </p:spPr>
        <p:txBody>
          <a:bodyPr wrap="square" lIns="0" tIns="0" rIns="0" bIns="0" rtlCol="0" anchor="t"/>
          <a:lstStyle/>
          <a:p>
            <a:pPr marL="0" indent="0" algn="ctr">
              <a:lnSpc>
                <a:spcPts val="1200"/>
              </a:lnSpc>
              <a:buNone/>
            </a:pPr>
            <a:r>
              <a:rPr lang="en-US" sz="1050" dirty="0">
                <a:solidFill>
                  <a:srgbClr val="96948C"/>
                </a:solidFill>
                <a:latin typeface="Arial" pitchFamily="34" charset="0"/>
                <a:ea typeface="Arial" pitchFamily="34" charset="-122"/>
                <a:cs typeface="Arial" pitchFamily="34" charset="-120"/>
              </a:rPr>
              <a:t>Aðeins lýsigögn</a:t>
            </a:r>
            <a:endParaRPr lang="en-US" sz="1050" dirty="0"/>
          </a:p>
        </p:txBody>
      </p:sp>
      <p:sp>
        <p:nvSpPr>
          <p:cNvPr id="11" name="Shape 9"/>
          <p:cNvSpPr/>
          <p:nvPr/>
        </p:nvSpPr>
        <p:spPr>
          <a:xfrm>
            <a:off x="7909560" y="2423160"/>
            <a:ext cx="713232" cy="0"/>
          </a:xfrm>
          <a:prstGeom prst="line">
            <a:avLst/>
          </a:prstGeom>
          <a:noFill/>
          <a:ln w="22225">
            <a:solidFill>
              <a:srgbClr val="F5C518"/>
            </a:solidFill>
            <a:prstDash val="solid"/>
            <a:tailEnd type="triangle"/>
          </a:ln>
        </p:spPr>
      </p:sp>
      <p:sp>
        <p:nvSpPr>
          <p:cNvPr id="12" name="Shape 10"/>
          <p:cNvSpPr/>
          <p:nvPr/>
        </p:nvSpPr>
        <p:spPr>
          <a:xfrm>
            <a:off x="8677656" y="1874520"/>
            <a:ext cx="3008376" cy="1097280"/>
          </a:xfrm>
          <a:prstGeom prst="roundRect">
            <a:avLst>
              <a:gd name="adj" fmla="val 7500"/>
            </a:avLst>
          </a:prstGeom>
          <a:solidFill>
            <a:srgbClr val="15151A"/>
          </a:solidFill>
          <a:ln w="15875">
            <a:solidFill>
              <a:srgbClr val="F5C518"/>
            </a:solidFill>
            <a:prstDash val="solid"/>
          </a:ln>
        </p:spPr>
      </p:sp>
      <p:sp>
        <p:nvSpPr>
          <p:cNvPr id="13" name="Text 11"/>
          <p:cNvSpPr/>
          <p:nvPr/>
        </p:nvSpPr>
        <p:spPr>
          <a:xfrm>
            <a:off x="8769096" y="2020824"/>
            <a:ext cx="2825496" cy="365760"/>
          </a:xfrm>
          <a:prstGeom prst="rect">
            <a:avLst/>
          </a:prstGeom>
          <a:noFill/>
          <a:ln/>
        </p:spPr>
        <p:txBody>
          <a:bodyPr wrap="square" lIns="0" tIns="0" rIns="0" bIns="0" rtlCol="0" anchor="ctr"/>
          <a:lstStyle/>
          <a:p>
            <a:pPr marL="0" indent="0" algn="ctr">
              <a:buNone/>
            </a:pPr>
            <a:r>
              <a:rPr lang="en-US" sz="1350" b="1" dirty="0">
                <a:solidFill>
                  <a:srgbClr val="F4F3F0"/>
                </a:solidFill>
                <a:latin typeface="Arial" pitchFamily="34" charset="0"/>
                <a:ea typeface="Arial" pitchFamily="34" charset="-122"/>
                <a:cs typeface="Arial" pitchFamily="34" charset="-120"/>
              </a:rPr>
              <a:t>Bakendi RÚV</a:t>
            </a:r>
            <a:endParaRPr lang="en-US" sz="1350" dirty="0"/>
          </a:p>
        </p:txBody>
      </p:sp>
      <p:sp>
        <p:nvSpPr>
          <p:cNvPr id="14" name="Text 12"/>
          <p:cNvSpPr/>
          <p:nvPr/>
        </p:nvSpPr>
        <p:spPr>
          <a:xfrm>
            <a:off x="8769096" y="2404872"/>
            <a:ext cx="2825496" cy="365760"/>
          </a:xfrm>
          <a:prstGeom prst="rect">
            <a:avLst/>
          </a:prstGeom>
          <a:noFill/>
          <a:ln/>
        </p:spPr>
        <p:txBody>
          <a:bodyPr wrap="square" lIns="0" tIns="0" rIns="0" bIns="0" rtlCol="0" anchor="t"/>
          <a:lstStyle/>
          <a:p>
            <a:pPr marL="0" indent="0" algn="ctr">
              <a:lnSpc>
                <a:spcPts val="1200"/>
              </a:lnSpc>
              <a:buNone/>
            </a:pPr>
            <a:r>
              <a:rPr lang="en-US" sz="1050" dirty="0">
                <a:solidFill>
                  <a:srgbClr val="96948C"/>
                </a:solidFill>
                <a:latin typeface="Arial" pitchFamily="34" charset="0"/>
                <a:ea typeface="Arial" pitchFamily="34" charset="-122"/>
                <a:cs typeface="Arial" pitchFamily="34" charset="-120"/>
              </a:rPr>
              <a:t>Dagskrá og efnisskrá</a:t>
            </a:r>
            <a:endParaRPr lang="en-US" sz="1050" dirty="0"/>
          </a:p>
        </p:txBody>
      </p:sp>
      <p:sp>
        <p:nvSpPr>
          <p:cNvPr id="15" name="Shape 13"/>
          <p:cNvSpPr/>
          <p:nvPr/>
        </p:nvSpPr>
        <p:spPr>
          <a:xfrm>
            <a:off x="502920" y="3364992"/>
            <a:ext cx="11183112" cy="804672"/>
          </a:xfrm>
          <a:prstGeom prst="roundRect">
            <a:avLst>
              <a:gd name="adj" fmla="val 11364"/>
            </a:avLst>
          </a:prstGeom>
          <a:solidFill>
            <a:srgbClr val="17140B"/>
          </a:solidFill>
          <a:ln w="12700">
            <a:solidFill>
              <a:srgbClr val="F5C518"/>
            </a:solidFill>
            <a:prstDash val="solid"/>
          </a:ln>
        </p:spPr>
      </p:sp>
      <p:sp>
        <p:nvSpPr>
          <p:cNvPr id="16" name="Text 14"/>
          <p:cNvSpPr/>
          <p:nvPr/>
        </p:nvSpPr>
        <p:spPr>
          <a:xfrm>
            <a:off x="822960" y="3364992"/>
            <a:ext cx="10515600" cy="804672"/>
          </a:xfrm>
          <a:prstGeom prst="rect">
            <a:avLst/>
          </a:prstGeom>
          <a:noFill/>
          <a:ln/>
        </p:spPr>
        <p:txBody>
          <a:bodyPr wrap="square" lIns="0" tIns="0" rIns="0" bIns="0" rtlCol="0" anchor="ctr"/>
          <a:lstStyle/>
          <a:p>
            <a:pPr marL="0" indent="0" algn="l">
              <a:lnSpc>
                <a:spcPts val="1800"/>
              </a:lnSpc>
              <a:buNone/>
            </a:pPr>
            <a:r>
              <a:rPr lang="en-US" sz="1400" b="1" dirty="0">
                <a:solidFill>
                  <a:srgbClr val="F5C518"/>
                </a:solidFill>
                <a:latin typeface="Arial" pitchFamily="34" charset="0"/>
                <a:ea typeface="Arial" pitchFamily="34" charset="-122"/>
                <a:cs typeface="Arial" pitchFamily="34" charset="-120"/>
              </a:rPr>
              <a:t>Myndefni: </a:t>
            </a:r>
            <a:r>
              <a:rPr lang="en-US" sz="1400" dirty="0">
                <a:solidFill>
                  <a:srgbClr val="F4F3F0"/>
                </a:solidFill>
                <a:latin typeface="Arial" pitchFamily="34" charset="0"/>
                <a:ea typeface="Arial" pitchFamily="34" charset="-122"/>
                <a:cs typeface="Arial" pitchFamily="34" charset="-120"/>
              </a:rPr>
              <a:t>streymt beint af núverandi streymisveitu RÚV. Verksali bætir engum nýjum mynddreifingarinnviðum við.</a:t>
            </a:r>
            <a:endParaRPr lang="en-US" sz="1400" dirty="0"/>
          </a:p>
        </p:txBody>
      </p:sp>
      <p:sp>
        <p:nvSpPr>
          <p:cNvPr id="17" name="Shape 15"/>
          <p:cNvSpPr/>
          <p:nvPr/>
        </p:nvSpPr>
        <p:spPr>
          <a:xfrm>
            <a:off x="502920" y="4599432"/>
            <a:ext cx="118872" cy="118872"/>
          </a:xfrm>
          <a:prstGeom prst="ellipse">
            <a:avLst/>
          </a:prstGeom>
          <a:solidFill>
            <a:srgbClr val="F5C518"/>
          </a:solidFill>
          <a:ln/>
        </p:spPr>
      </p:sp>
      <p:sp>
        <p:nvSpPr>
          <p:cNvPr id="18" name="Text 16"/>
          <p:cNvSpPr/>
          <p:nvPr/>
        </p:nvSpPr>
        <p:spPr>
          <a:xfrm>
            <a:off x="740664" y="4553712"/>
            <a:ext cx="51572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Ekkert nýtt álag á streymi</a:t>
            </a:r>
            <a:endParaRPr lang="en-US" sz="1450" dirty="0"/>
          </a:p>
        </p:txBody>
      </p:sp>
      <p:sp>
        <p:nvSpPr>
          <p:cNvPr id="19" name="Text 17"/>
          <p:cNvSpPr/>
          <p:nvPr/>
        </p:nvSpPr>
        <p:spPr>
          <a:xfrm>
            <a:off x="740664" y="4864608"/>
            <a:ext cx="51572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Álagið er hið sama og frá vef RÚV og símaappi.</a:t>
            </a:r>
            <a:endParaRPr lang="en-US" sz="1150" dirty="0"/>
          </a:p>
        </p:txBody>
      </p:sp>
      <p:sp>
        <p:nvSpPr>
          <p:cNvPr id="20" name="Shape 18"/>
          <p:cNvSpPr/>
          <p:nvPr/>
        </p:nvSpPr>
        <p:spPr>
          <a:xfrm>
            <a:off x="6309360" y="4599432"/>
            <a:ext cx="118872" cy="118872"/>
          </a:xfrm>
          <a:prstGeom prst="ellipse">
            <a:avLst/>
          </a:prstGeom>
          <a:solidFill>
            <a:srgbClr val="F5C518"/>
          </a:solidFill>
          <a:ln/>
        </p:spPr>
      </p:sp>
      <p:sp>
        <p:nvSpPr>
          <p:cNvPr id="21" name="Text 19"/>
          <p:cNvSpPr/>
          <p:nvPr/>
        </p:nvSpPr>
        <p:spPr>
          <a:xfrm>
            <a:off x="6547104" y="4553712"/>
            <a:ext cx="5138928"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Persónuvernd frá grunni</a:t>
            </a:r>
            <a:endParaRPr lang="en-US" sz="1450" dirty="0"/>
          </a:p>
        </p:txBody>
      </p:sp>
      <p:sp>
        <p:nvSpPr>
          <p:cNvPr id="22" name="Text 20"/>
          <p:cNvSpPr/>
          <p:nvPr/>
        </p:nvSpPr>
        <p:spPr>
          <a:xfrm>
            <a:off x="6547104" y="4864608"/>
            <a:ext cx="5138928"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Engin innskráning, ekkert netfang, ekkert nafn. Auðkenni geymt sem tætigildi. KrakkaRÚV og RÚV Beint senda engin notendagögn.</a:t>
            </a:r>
            <a:endParaRPr lang="en-US" sz="1150" dirty="0"/>
          </a:p>
        </p:txBody>
      </p:sp>
      <p:sp>
        <p:nvSpPr>
          <p:cNvPr id="23" name="Shape 21"/>
          <p:cNvSpPr/>
          <p:nvPr/>
        </p:nvSpPr>
        <p:spPr>
          <a:xfrm>
            <a:off x="502920" y="5623560"/>
            <a:ext cx="118872" cy="118872"/>
          </a:xfrm>
          <a:prstGeom prst="ellipse">
            <a:avLst/>
          </a:prstGeom>
          <a:solidFill>
            <a:srgbClr val="F5C518"/>
          </a:solidFill>
          <a:ln/>
        </p:spPr>
      </p:sp>
      <p:sp>
        <p:nvSpPr>
          <p:cNvPr id="24" name="Text 22"/>
          <p:cNvSpPr/>
          <p:nvPr/>
        </p:nvSpPr>
        <p:spPr>
          <a:xfrm>
            <a:off x="740664" y="5577840"/>
            <a:ext cx="5157216"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Eitt kóðasafn</a:t>
            </a:r>
            <a:endParaRPr lang="en-US" sz="1450" dirty="0"/>
          </a:p>
        </p:txBody>
      </p:sp>
      <p:sp>
        <p:nvSpPr>
          <p:cNvPr id="25" name="Text 23"/>
          <p:cNvSpPr/>
          <p:nvPr/>
        </p:nvSpPr>
        <p:spPr>
          <a:xfrm>
            <a:off x="740664" y="5888736"/>
            <a:ext cx="5157216"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Auðvelt viðhald og samræmdar uppfærslur á báðum kerfum.</a:t>
            </a:r>
            <a:endParaRPr lang="en-US" sz="1150" dirty="0"/>
          </a:p>
        </p:txBody>
      </p:sp>
      <p:sp>
        <p:nvSpPr>
          <p:cNvPr id="26" name="Shape 24"/>
          <p:cNvSpPr/>
          <p:nvPr/>
        </p:nvSpPr>
        <p:spPr>
          <a:xfrm>
            <a:off x="6309360" y="5623560"/>
            <a:ext cx="118872" cy="118872"/>
          </a:xfrm>
          <a:prstGeom prst="ellipse">
            <a:avLst/>
          </a:prstGeom>
          <a:solidFill>
            <a:srgbClr val="F5C518"/>
          </a:solidFill>
          <a:ln/>
        </p:spPr>
      </p:sp>
      <p:sp>
        <p:nvSpPr>
          <p:cNvPr id="27" name="Text 25"/>
          <p:cNvSpPr/>
          <p:nvPr/>
        </p:nvSpPr>
        <p:spPr>
          <a:xfrm>
            <a:off x="6547104" y="5577840"/>
            <a:ext cx="5138928" cy="310896"/>
          </a:xfrm>
          <a:prstGeom prst="rect">
            <a:avLst/>
          </a:prstGeom>
          <a:noFill/>
          <a:ln/>
        </p:spPr>
        <p:txBody>
          <a:bodyPr wrap="square" lIns="0" tIns="0" rIns="0" bIns="0" rtlCol="0" anchor="t"/>
          <a:lstStyle/>
          <a:p>
            <a:pPr marL="0" indent="0">
              <a:buNone/>
            </a:pPr>
            <a:r>
              <a:rPr lang="en-US" sz="1450" b="1" dirty="0">
                <a:solidFill>
                  <a:srgbClr val="F4F3F0"/>
                </a:solidFill>
                <a:latin typeface="Arial" pitchFamily="34" charset="0"/>
                <a:ea typeface="Arial" pitchFamily="34" charset="-122"/>
                <a:cs typeface="Arial" pitchFamily="34" charset="-120"/>
              </a:rPr>
              <a:t>Upplýsingaöryggi</a:t>
            </a:r>
            <a:endParaRPr lang="en-US" sz="1450" dirty="0"/>
          </a:p>
        </p:txBody>
      </p:sp>
      <p:sp>
        <p:nvSpPr>
          <p:cNvPr id="28" name="Text 26"/>
          <p:cNvSpPr/>
          <p:nvPr/>
        </p:nvSpPr>
        <p:spPr>
          <a:xfrm>
            <a:off x="6547104" y="5888736"/>
            <a:ext cx="5138928" cy="731520"/>
          </a:xfrm>
          <a:prstGeom prst="rect">
            <a:avLst/>
          </a:prstGeom>
          <a:noFill/>
          <a:ln/>
        </p:spPr>
        <p:txBody>
          <a:bodyPr wrap="square" lIns="0" tIns="0" rIns="0" bIns="0" rtlCol="0" anchor="t"/>
          <a:lstStyle/>
          <a:p>
            <a:pPr marL="0" indent="0">
              <a:lnSpc>
                <a:spcPts val="1400"/>
              </a:lnSpc>
              <a:buNone/>
            </a:pPr>
            <a:r>
              <a:rPr lang="en-US" sz="1150" dirty="0">
                <a:solidFill>
                  <a:srgbClr val="96948C"/>
                </a:solidFill>
                <a:latin typeface="Arial" pitchFamily="34" charset="0"/>
                <a:ea typeface="Arial" pitchFamily="34" charset="-122"/>
                <a:cs typeface="Arial" pitchFamily="34" charset="-120"/>
              </a:rPr>
              <a:t>Aðgangsstýring, afritun og vöktun á rekstri. Engir rakningar- eða auglýsingapakkar frá þriðja aðila.</a:t>
            </a:r>
            <a:endParaRPr lang="en-US" sz="1150" dirty="0"/>
          </a:p>
        </p:txBody>
      </p:sp>
      <p:sp>
        <p:nvSpPr>
          <p:cNvPr id="29" name="Shape 27"/>
          <p:cNvSpPr/>
          <p:nvPr/>
        </p:nvSpPr>
        <p:spPr>
          <a:xfrm>
            <a:off x="502920" y="6583680"/>
            <a:ext cx="73152" cy="73152"/>
          </a:xfrm>
          <a:prstGeom prst="ellipse">
            <a:avLst/>
          </a:prstGeom>
          <a:solidFill>
            <a:srgbClr val="F5C518"/>
          </a:solidFill>
          <a:ln/>
        </p:spPr>
      </p:sp>
      <p:sp>
        <p:nvSpPr>
          <p:cNvPr id="30" name="Text 28"/>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31" name="Text 29"/>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ÚTGÁFA OG DREIFING</a:t>
            </a:r>
            <a:endParaRPr lang="en-US" sz="1200" dirty="0"/>
          </a:p>
        </p:txBody>
      </p:sp>
      <p:sp>
        <p:nvSpPr>
          <p:cNvPr id="3" name="Text 1"/>
          <p:cNvSpPr/>
          <p:nvPr/>
        </p:nvSpPr>
        <p:spPr>
          <a:xfrm>
            <a:off x="502920" y="758952"/>
            <a:ext cx="10972800" cy="1463040"/>
          </a:xfrm>
          <a:prstGeom prst="rect">
            <a:avLst/>
          </a:prstGeom>
          <a:noFill/>
          <a:ln/>
        </p:spPr>
        <p:txBody>
          <a:bodyPr wrap="square" lIns="0" tIns="0" rIns="0" bIns="0" rtlCol="0" anchor="t"/>
          <a:lstStyle/>
          <a:p>
            <a:pPr marL="0" indent="0" algn="l">
              <a:lnSpc>
                <a:spcPts val="2781"/>
              </a:lnSpc>
              <a:buNone/>
            </a:pPr>
            <a:r>
              <a:rPr lang="en-US" sz="2700" b="1" dirty="0">
                <a:solidFill>
                  <a:srgbClr val="F4F3F0"/>
                </a:solidFill>
                <a:latin typeface="Arial" pitchFamily="34" charset="0"/>
                <a:ea typeface="Arial" pitchFamily="34" charset="-122"/>
                <a:cs typeface="Arial" pitchFamily="34" charset="-120"/>
              </a:rPr>
              <a:t>Tilbúin fyrir Samsung og LG appverslanir</a:t>
            </a:r>
            <a:endParaRPr lang="en-US" sz="2700" dirty="0"/>
          </a:p>
        </p:txBody>
      </p:sp>
      <p:sp>
        <p:nvSpPr>
          <p:cNvPr id="4" name="Text 2"/>
          <p:cNvSpPr/>
          <p:nvPr/>
        </p:nvSpPr>
        <p:spPr>
          <a:xfrm>
            <a:off x="502920" y="1517904"/>
            <a:ext cx="11155680" cy="640080"/>
          </a:xfrm>
          <a:prstGeom prst="rect">
            <a:avLst/>
          </a:prstGeom>
          <a:noFill/>
          <a:ln/>
        </p:spPr>
        <p:txBody>
          <a:bodyPr wrap="square" lIns="0" tIns="0" rIns="0" bIns="0" rtlCol="0" anchor="t"/>
          <a:lstStyle/>
          <a:p>
            <a:pPr marL="0" indent="0" algn="l">
              <a:lnSpc>
                <a:spcPts val="2000"/>
              </a:lnSpc>
              <a:buNone/>
            </a:pPr>
            <a:r>
              <a:rPr lang="en-US" sz="1400" dirty="0">
                <a:solidFill>
                  <a:srgbClr val="CDCBC4"/>
                </a:solidFill>
                <a:latin typeface="Arial" pitchFamily="34" charset="0"/>
                <a:ea typeface="Arial" pitchFamily="34" charset="-122"/>
                <a:cs typeface="Arial" pitchFamily="34" charset="-120"/>
              </a:rPr>
              <a:t>Fimm af sex öppunum byggja á einu kóðasafni (React og TypeScript). Útgáfa hefst á Samsung Tizen og LG webOS bætist við í næsta áfanga. Studdar árgerðir eru 2021 og nýrri.</a:t>
            </a:r>
            <a:endParaRPr lang="en-US" sz="1400" dirty="0"/>
          </a:p>
        </p:txBody>
      </p:sp>
      <p:sp>
        <p:nvSpPr>
          <p:cNvPr id="5" name="Shape 3"/>
          <p:cNvSpPr/>
          <p:nvPr/>
        </p:nvSpPr>
        <p:spPr>
          <a:xfrm>
            <a:off x="502920" y="2377440"/>
            <a:ext cx="5422392" cy="2148840"/>
          </a:xfrm>
          <a:prstGeom prst="roundRect">
            <a:avLst>
              <a:gd name="adj" fmla="val 5106"/>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6" name="Shape 4"/>
          <p:cNvSpPr/>
          <p:nvPr/>
        </p:nvSpPr>
        <p:spPr>
          <a:xfrm>
            <a:off x="822960" y="2697480"/>
            <a:ext cx="146304" cy="146304"/>
          </a:xfrm>
          <a:prstGeom prst="ellipse">
            <a:avLst/>
          </a:prstGeom>
          <a:solidFill>
            <a:srgbClr val="F5C518"/>
          </a:solidFill>
          <a:ln/>
        </p:spPr>
      </p:sp>
      <p:sp>
        <p:nvSpPr>
          <p:cNvPr id="7" name="Text 5"/>
          <p:cNvSpPr/>
          <p:nvPr/>
        </p:nvSpPr>
        <p:spPr>
          <a:xfrm>
            <a:off x="1069848" y="2578608"/>
            <a:ext cx="4572000" cy="365760"/>
          </a:xfrm>
          <a:prstGeom prst="rect">
            <a:avLst/>
          </a:prstGeom>
          <a:noFill/>
          <a:ln/>
        </p:spPr>
        <p:txBody>
          <a:bodyPr wrap="square" lIns="0" tIns="0" rIns="0" bIns="0" rtlCol="0" anchor="ctr"/>
          <a:lstStyle/>
          <a:p>
            <a:pPr marL="0" indent="0" algn="l">
              <a:buNone/>
            </a:pPr>
            <a:r>
              <a:rPr lang="en-US" sz="1900" b="1" dirty="0">
                <a:solidFill>
                  <a:srgbClr val="F4F3F0"/>
                </a:solidFill>
                <a:latin typeface="Arial" pitchFamily="34" charset="0"/>
                <a:ea typeface="Arial" pitchFamily="34" charset="-122"/>
                <a:cs typeface="Arial" pitchFamily="34" charset="-120"/>
              </a:rPr>
              <a:t>Samsung Tizen</a:t>
            </a:r>
            <a:endParaRPr lang="en-US" sz="1900" dirty="0"/>
          </a:p>
        </p:txBody>
      </p:sp>
      <p:sp>
        <p:nvSpPr>
          <p:cNvPr id="8" name="Shape 6"/>
          <p:cNvSpPr/>
          <p:nvPr/>
        </p:nvSpPr>
        <p:spPr>
          <a:xfrm>
            <a:off x="850392" y="3268980"/>
            <a:ext cx="91440" cy="91440"/>
          </a:xfrm>
          <a:prstGeom prst="ellipse">
            <a:avLst/>
          </a:prstGeom>
          <a:solidFill>
            <a:srgbClr val="F5C518"/>
          </a:solidFill>
          <a:ln/>
        </p:spPr>
      </p:sp>
      <p:sp>
        <p:nvSpPr>
          <p:cNvPr id="9" name="Text 7"/>
          <p:cNvSpPr/>
          <p:nvPr/>
        </p:nvSpPr>
        <p:spPr>
          <a:xfrm>
            <a:off x="1106424" y="3154680"/>
            <a:ext cx="4498848" cy="384048"/>
          </a:xfrm>
          <a:prstGeom prst="rect">
            <a:avLst/>
          </a:prstGeom>
          <a:noFill/>
          <a:ln/>
        </p:spPr>
        <p:txBody>
          <a:bodyPr wrap="square" lIns="0" tIns="0" rIns="0" bIns="0" rtlCol="0" anchor="t"/>
          <a:lstStyle/>
          <a:p>
            <a:pPr marL="0" indent="0" algn="l">
              <a:lnSpc>
                <a:spcPts val="1534"/>
              </a:lnSpc>
              <a:buNone/>
            </a:pPr>
            <a:r>
              <a:rPr lang="en-US" sz="1300" dirty="0">
                <a:solidFill>
                  <a:srgbClr val="CDCBC4"/>
                </a:solidFill>
                <a:latin typeface="Arial" pitchFamily="34" charset="0"/>
                <a:ea typeface="Arial" pitchFamily="34" charset="-122"/>
                <a:cs typeface="Arial" pitchFamily="34" charset="-120"/>
              </a:rPr>
              <a:t>Samsung TV App Store</a:t>
            </a:r>
            <a:endParaRPr lang="en-US" sz="1300" dirty="0"/>
          </a:p>
        </p:txBody>
      </p:sp>
      <p:sp>
        <p:nvSpPr>
          <p:cNvPr id="10" name="Shape 8"/>
          <p:cNvSpPr/>
          <p:nvPr/>
        </p:nvSpPr>
        <p:spPr>
          <a:xfrm>
            <a:off x="850392" y="3653028"/>
            <a:ext cx="91440" cy="91440"/>
          </a:xfrm>
          <a:prstGeom prst="ellipse">
            <a:avLst/>
          </a:prstGeom>
          <a:solidFill>
            <a:srgbClr val="F5C518"/>
          </a:solidFill>
          <a:ln/>
        </p:spPr>
      </p:sp>
      <p:sp>
        <p:nvSpPr>
          <p:cNvPr id="11" name="Text 9"/>
          <p:cNvSpPr/>
          <p:nvPr/>
        </p:nvSpPr>
        <p:spPr>
          <a:xfrm>
            <a:off x="1106424" y="3538728"/>
            <a:ext cx="4498848" cy="384048"/>
          </a:xfrm>
          <a:prstGeom prst="rect">
            <a:avLst/>
          </a:prstGeom>
          <a:noFill/>
          <a:ln/>
        </p:spPr>
        <p:txBody>
          <a:bodyPr wrap="square" lIns="0" tIns="0" rIns="0" bIns="0" rtlCol="0" anchor="t"/>
          <a:lstStyle/>
          <a:p>
            <a:pPr marL="0" indent="0" algn="l">
              <a:lnSpc>
                <a:spcPts val="1534"/>
              </a:lnSpc>
              <a:buNone/>
            </a:pPr>
            <a:r>
              <a:rPr lang="en-US" sz="1300" dirty="0">
                <a:solidFill>
                  <a:srgbClr val="CDCBC4"/>
                </a:solidFill>
                <a:latin typeface="Arial" pitchFamily="34" charset="0"/>
                <a:ea typeface="Arial" pitchFamily="34" charset="-122"/>
                <a:cs typeface="Arial" pitchFamily="34" charset="-120"/>
              </a:rPr>
              <a:t>Undirritaður .wgt pakki</a:t>
            </a:r>
            <a:endParaRPr lang="en-US" sz="1300" dirty="0"/>
          </a:p>
        </p:txBody>
      </p:sp>
      <p:sp>
        <p:nvSpPr>
          <p:cNvPr id="12" name="Shape 10"/>
          <p:cNvSpPr/>
          <p:nvPr/>
        </p:nvSpPr>
        <p:spPr>
          <a:xfrm>
            <a:off x="850392" y="4037076"/>
            <a:ext cx="91440" cy="91440"/>
          </a:xfrm>
          <a:prstGeom prst="ellipse">
            <a:avLst/>
          </a:prstGeom>
          <a:solidFill>
            <a:srgbClr val="F5C518"/>
          </a:solidFill>
          <a:ln/>
        </p:spPr>
      </p:sp>
      <p:sp>
        <p:nvSpPr>
          <p:cNvPr id="13" name="Text 11"/>
          <p:cNvSpPr/>
          <p:nvPr/>
        </p:nvSpPr>
        <p:spPr>
          <a:xfrm>
            <a:off x="1106424" y="3922776"/>
            <a:ext cx="4498848" cy="384048"/>
          </a:xfrm>
          <a:prstGeom prst="rect">
            <a:avLst/>
          </a:prstGeom>
          <a:noFill/>
          <a:ln/>
        </p:spPr>
        <p:txBody>
          <a:bodyPr wrap="square" lIns="0" tIns="0" rIns="0" bIns="0" rtlCol="0" anchor="t"/>
          <a:lstStyle/>
          <a:p>
            <a:pPr marL="0" indent="0" algn="l">
              <a:lnSpc>
                <a:spcPts val="1534"/>
              </a:lnSpc>
              <a:buNone/>
            </a:pPr>
            <a:r>
              <a:rPr lang="en-US" sz="1300" dirty="0">
                <a:solidFill>
                  <a:srgbClr val="CDCBC4"/>
                </a:solidFill>
                <a:latin typeface="Arial" pitchFamily="34" charset="0"/>
                <a:ea typeface="Arial" pitchFamily="34" charset="-122"/>
                <a:cs typeface="Arial" pitchFamily="34" charset="-120"/>
              </a:rPr>
              <a:t>Innsent um Samsung Seller Office</a:t>
            </a:r>
            <a:endParaRPr lang="en-US" sz="1300" dirty="0"/>
          </a:p>
        </p:txBody>
      </p:sp>
      <p:sp>
        <p:nvSpPr>
          <p:cNvPr id="14" name="Shape 12"/>
          <p:cNvSpPr/>
          <p:nvPr/>
        </p:nvSpPr>
        <p:spPr>
          <a:xfrm>
            <a:off x="6263640" y="2377440"/>
            <a:ext cx="5422392" cy="2148840"/>
          </a:xfrm>
          <a:prstGeom prst="roundRect">
            <a:avLst>
              <a:gd name="adj" fmla="val 5106"/>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15" name="Shape 13"/>
          <p:cNvSpPr/>
          <p:nvPr/>
        </p:nvSpPr>
        <p:spPr>
          <a:xfrm>
            <a:off x="6583680" y="2697480"/>
            <a:ext cx="146304" cy="146304"/>
          </a:xfrm>
          <a:prstGeom prst="ellipse">
            <a:avLst/>
          </a:prstGeom>
          <a:solidFill>
            <a:srgbClr val="F5C518"/>
          </a:solidFill>
          <a:ln/>
        </p:spPr>
      </p:sp>
      <p:sp>
        <p:nvSpPr>
          <p:cNvPr id="16" name="Text 14"/>
          <p:cNvSpPr/>
          <p:nvPr/>
        </p:nvSpPr>
        <p:spPr>
          <a:xfrm>
            <a:off x="6830568" y="2578608"/>
            <a:ext cx="4572000" cy="365760"/>
          </a:xfrm>
          <a:prstGeom prst="rect">
            <a:avLst/>
          </a:prstGeom>
          <a:noFill/>
          <a:ln/>
        </p:spPr>
        <p:txBody>
          <a:bodyPr wrap="square" lIns="0" tIns="0" rIns="0" bIns="0" rtlCol="0" anchor="ctr"/>
          <a:lstStyle/>
          <a:p>
            <a:pPr marL="0" indent="0" algn="l">
              <a:buNone/>
            </a:pPr>
            <a:r>
              <a:rPr lang="en-US" sz="1900" b="1" dirty="0">
                <a:solidFill>
                  <a:srgbClr val="F4F3F0"/>
                </a:solidFill>
                <a:latin typeface="Arial" pitchFamily="34" charset="0"/>
                <a:ea typeface="Arial" pitchFamily="34" charset="-122"/>
                <a:cs typeface="Arial" pitchFamily="34" charset="-120"/>
              </a:rPr>
              <a:t>LG webOS</a:t>
            </a:r>
            <a:endParaRPr lang="en-US" sz="1900" dirty="0"/>
          </a:p>
        </p:txBody>
      </p:sp>
      <p:sp>
        <p:nvSpPr>
          <p:cNvPr id="17" name="Shape 15"/>
          <p:cNvSpPr/>
          <p:nvPr/>
        </p:nvSpPr>
        <p:spPr>
          <a:xfrm>
            <a:off x="6611112" y="3268980"/>
            <a:ext cx="91440" cy="91440"/>
          </a:xfrm>
          <a:prstGeom prst="ellipse">
            <a:avLst/>
          </a:prstGeom>
          <a:solidFill>
            <a:srgbClr val="F5C518"/>
          </a:solidFill>
          <a:ln/>
        </p:spPr>
      </p:sp>
      <p:sp>
        <p:nvSpPr>
          <p:cNvPr id="18" name="Text 16"/>
          <p:cNvSpPr/>
          <p:nvPr/>
        </p:nvSpPr>
        <p:spPr>
          <a:xfrm>
            <a:off x="6867144" y="3154680"/>
            <a:ext cx="4498848" cy="384048"/>
          </a:xfrm>
          <a:prstGeom prst="rect">
            <a:avLst/>
          </a:prstGeom>
          <a:noFill/>
          <a:ln/>
        </p:spPr>
        <p:txBody>
          <a:bodyPr wrap="square" lIns="0" tIns="0" rIns="0" bIns="0" rtlCol="0" anchor="t"/>
          <a:lstStyle/>
          <a:p>
            <a:pPr marL="0" indent="0" algn="l">
              <a:lnSpc>
                <a:spcPts val="1534"/>
              </a:lnSpc>
              <a:buNone/>
            </a:pPr>
            <a:r>
              <a:rPr lang="en-US" sz="1300" dirty="0">
                <a:solidFill>
                  <a:srgbClr val="CDCBC4"/>
                </a:solidFill>
                <a:latin typeface="Arial" pitchFamily="34" charset="0"/>
                <a:ea typeface="Arial" pitchFamily="34" charset="-122"/>
                <a:cs typeface="Arial" pitchFamily="34" charset="-120"/>
              </a:rPr>
              <a:t>LG Content Store</a:t>
            </a:r>
            <a:endParaRPr lang="en-US" sz="1300" dirty="0"/>
          </a:p>
        </p:txBody>
      </p:sp>
      <p:sp>
        <p:nvSpPr>
          <p:cNvPr id="19" name="Shape 17"/>
          <p:cNvSpPr/>
          <p:nvPr/>
        </p:nvSpPr>
        <p:spPr>
          <a:xfrm>
            <a:off x="6611112" y="3653028"/>
            <a:ext cx="91440" cy="91440"/>
          </a:xfrm>
          <a:prstGeom prst="ellipse">
            <a:avLst/>
          </a:prstGeom>
          <a:solidFill>
            <a:srgbClr val="F5C518"/>
          </a:solidFill>
          <a:ln/>
        </p:spPr>
      </p:sp>
      <p:sp>
        <p:nvSpPr>
          <p:cNvPr id="20" name="Text 18"/>
          <p:cNvSpPr/>
          <p:nvPr/>
        </p:nvSpPr>
        <p:spPr>
          <a:xfrm>
            <a:off x="6867144" y="3538728"/>
            <a:ext cx="4498848" cy="384048"/>
          </a:xfrm>
          <a:prstGeom prst="rect">
            <a:avLst/>
          </a:prstGeom>
          <a:noFill/>
          <a:ln/>
        </p:spPr>
        <p:txBody>
          <a:bodyPr wrap="square" lIns="0" tIns="0" rIns="0" bIns="0" rtlCol="0" anchor="t"/>
          <a:lstStyle/>
          <a:p>
            <a:pPr marL="0" indent="0" algn="l">
              <a:lnSpc>
                <a:spcPts val="1534"/>
              </a:lnSpc>
              <a:buNone/>
            </a:pPr>
            <a:r>
              <a:rPr lang="en-US" sz="1300" dirty="0">
                <a:solidFill>
                  <a:srgbClr val="CDCBC4"/>
                </a:solidFill>
                <a:latin typeface="Arial" pitchFamily="34" charset="0"/>
                <a:ea typeface="Arial" pitchFamily="34" charset="-122"/>
                <a:cs typeface="Arial" pitchFamily="34" charset="-120"/>
              </a:rPr>
              <a:t>Undirritaður .ipk pakki</a:t>
            </a:r>
            <a:endParaRPr lang="en-US" sz="1300" dirty="0"/>
          </a:p>
        </p:txBody>
      </p:sp>
      <p:sp>
        <p:nvSpPr>
          <p:cNvPr id="21" name="Shape 19"/>
          <p:cNvSpPr/>
          <p:nvPr/>
        </p:nvSpPr>
        <p:spPr>
          <a:xfrm>
            <a:off x="6611112" y="4037076"/>
            <a:ext cx="91440" cy="91440"/>
          </a:xfrm>
          <a:prstGeom prst="ellipse">
            <a:avLst/>
          </a:prstGeom>
          <a:solidFill>
            <a:srgbClr val="F5C518"/>
          </a:solidFill>
          <a:ln/>
        </p:spPr>
      </p:sp>
      <p:sp>
        <p:nvSpPr>
          <p:cNvPr id="22" name="Text 20"/>
          <p:cNvSpPr/>
          <p:nvPr/>
        </p:nvSpPr>
        <p:spPr>
          <a:xfrm>
            <a:off x="6867144" y="3922776"/>
            <a:ext cx="4498848" cy="384048"/>
          </a:xfrm>
          <a:prstGeom prst="rect">
            <a:avLst/>
          </a:prstGeom>
          <a:noFill/>
          <a:ln/>
        </p:spPr>
        <p:txBody>
          <a:bodyPr wrap="square" lIns="0" tIns="0" rIns="0" bIns="0" rtlCol="0" anchor="t"/>
          <a:lstStyle/>
          <a:p>
            <a:pPr marL="0" indent="0" algn="l">
              <a:lnSpc>
                <a:spcPts val="1534"/>
              </a:lnSpc>
              <a:buNone/>
            </a:pPr>
            <a:r>
              <a:rPr lang="en-US" sz="1300" dirty="0">
                <a:solidFill>
                  <a:srgbClr val="CDCBC4"/>
                </a:solidFill>
                <a:latin typeface="Arial" pitchFamily="34" charset="0"/>
                <a:ea typeface="Arial" pitchFamily="34" charset="-122"/>
                <a:cs typeface="Arial" pitchFamily="34" charset="-120"/>
              </a:rPr>
              <a:t>Innsent um LG Seller Lounge</a:t>
            </a:r>
            <a:endParaRPr lang="en-US" sz="1300" dirty="0"/>
          </a:p>
        </p:txBody>
      </p:sp>
      <p:sp>
        <p:nvSpPr>
          <p:cNvPr id="23" name="Shape 21"/>
          <p:cNvSpPr/>
          <p:nvPr/>
        </p:nvSpPr>
        <p:spPr>
          <a:xfrm>
            <a:off x="502920" y="5074920"/>
            <a:ext cx="402336" cy="402336"/>
          </a:xfrm>
          <a:prstGeom prst="ellipse">
            <a:avLst/>
          </a:prstGeom>
          <a:solidFill>
            <a:srgbClr val="0B0B0D"/>
          </a:solidFill>
          <a:ln w="19050">
            <a:solidFill>
              <a:srgbClr val="F5C518"/>
            </a:solidFill>
            <a:prstDash val="solid"/>
          </a:ln>
        </p:spPr>
      </p:sp>
      <p:sp>
        <p:nvSpPr>
          <p:cNvPr id="24" name="Text 22"/>
          <p:cNvSpPr/>
          <p:nvPr/>
        </p:nvSpPr>
        <p:spPr>
          <a:xfrm>
            <a:off x="502920" y="5074920"/>
            <a:ext cx="402336" cy="402336"/>
          </a:xfrm>
          <a:prstGeom prst="rect">
            <a:avLst/>
          </a:prstGeom>
          <a:noFill/>
          <a:ln/>
        </p:spPr>
        <p:txBody>
          <a:bodyPr wrap="square" lIns="0" tIns="0" rIns="0" bIns="0" rtlCol="0" anchor="ctr"/>
          <a:lstStyle/>
          <a:p>
            <a:pPr marL="0" indent="0" algn="ctr">
              <a:buNone/>
            </a:pPr>
            <a:r>
              <a:rPr lang="en-US" sz="1600" b="1" dirty="0">
                <a:solidFill>
                  <a:srgbClr val="F5C518"/>
                </a:solidFill>
                <a:latin typeface="Arial" pitchFamily="34" charset="0"/>
                <a:ea typeface="Arial" pitchFamily="34" charset="-122"/>
                <a:cs typeface="Arial" pitchFamily="34" charset="-120"/>
              </a:rPr>
              <a:t>1</a:t>
            </a:r>
            <a:endParaRPr lang="en-US" sz="1600" dirty="0"/>
          </a:p>
        </p:txBody>
      </p:sp>
      <p:sp>
        <p:nvSpPr>
          <p:cNvPr id="25" name="Text 23"/>
          <p:cNvSpPr/>
          <p:nvPr/>
        </p:nvSpPr>
        <p:spPr>
          <a:xfrm>
            <a:off x="1033272" y="5074920"/>
            <a:ext cx="3200400" cy="402336"/>
          </a:xfrm>
          <a:prstGeom prst="rect">
            <a:avLst/>
          </a:prstGeom>
          <a:noFill/>
          <a:ln/>
        </p:spPr>
        <p:txBody>
          <a:bodyPr wrap="square" lIns="0" tIns="0" rIns="0" bIns="0" rtlCol="0" anchor="ctr"/>
          <a:lstStyle/>
          <a:p>
            <a:pPr marL="0" indent="0" algn="l">
              <a:buNone/>
            </a:pPr>
            <a:r>
              <a:rPr lang="en-US" sz="1350" b="1" dirty="0">
                <a:solidFill>
                  <a:srgbClr val="F4F3F0"/>
                </a:solidFill>
                <a:latin typeface="Arial" pitchFamily="34" charset="0"/>
                <a:ea typeface="Arial" pitchFamily="34" charset="-122"/>
                <a:cs typeface="Arial" pitchFamily="34" charset="-120"/>
              </a:rPr>
              <a:t>Pökkun og undirritun</a:t>
            </a:r>
            <a:endParaRPr lang="en-US" sz="1350" dirty="0"/>
          </a:p>
        </p:txBody>
      </p:sp>
      <p:sp>
        <p:nvSpPr>
          <p:cNvPr id="26" name="Shape 24"/>
          <p:cNvSpPr/>
          <p:nvPr/>
        </p:nvSpPr>
        <p:spPr>
          <a:xfrm>
            <a:off x="4434840" y="5074920"/>
            <a:ext cx="402336" cy="402336"/>
          </a:xfrm>
          <a:prstGeom prst="ellipse">
            <a:avLst/>
          </a:prstGeom>
          <a:solidFill>
            <a:srgbClr val="0B0B0D"/>
          </a:solidFill>
          <a:ln w="19050">
            <a:solidFill>
              <a:srgbClr val="F5C518"/>
            </a:solidFill>
            <a:prstDash val="solid"/>
          </a:ln>
        </p:spPr>
      </p:sp>
      <p:sp>
        <p:nvSpPr>
          <p:cNvPr id="27" name="Text 25"/>
          <p:cNvSpPr/>
          <p:nvPr/>
        </p:nvSpPr>
        <p:spPr>
          <a:xfrm>
            <a:off x="4434840" y="5074920"/>
            <a:ext cx="402336" cy="402336"/>
          </a:xfrm>
          <a:prstGeom prst="rect">
            <a:avLst/>
          </a:prstGeom>
          <a:noFill/>
          <a:ln/>
        </p:spPr>
        <p:txBody>
          <a:bodyPr wrap="square" lIns="0" tIns="0" rIns="0" bIns="0" rtlCol="0" anchor="ctr"/>
          <a:lstStyle/>
          <a:p>
            <a:pPr marL="0" indent="0" algn="ctr">
              <a:buNone/>
            </a:pPr>
            <a:r>
              <a:rPr lang="en-US" sz="1600" b="1" dirty="0">
                <a:solidFill>
                  <a:srgbClr val="F5C518"/>
                </a:solidFill>
                <a:latin typeface="Arial" pitchFamily="34" charset="0"/>
                <a:ea typeface="Arial" pitchFamily="34" charset="-122"/>
                <a:cs typeface="Arial" pitchFamily="34" charset="-120"/>
              </a:rPr>
              <a:t>2</a:t>
            </a:r>
            <a:endParaRPr lang="en-US" sz="1600" dirty="0"/>
          </a:p>
        </p:txBody>
      </p:sp>
      <p:sp>
        <p:nvSpPr>
          <p:cNvPr id="28" name="Text 26"/>
          <p:cNvSpPr/>
          <p:nvPr/>
        </p:nvSpPr>
        <p:spPr>
          <a:xfrm>
            <a:off x="4965192" y="5074920"/>
            <a:ext cx="3200400" cy="402336"/>
          </a:xfrm>
          <a:prstGeom prst="rect">
            <a:avLst/>
          </a:prstGeom>
          <a:noFill/>
          <a:ln/>
        </p:spPr>
        <p:txBody>
          <a:bodyPr wrap="square" lIns="0" tIns="0" rIns="0" bIns="0" rtlCol="0" anchor="ctr"/>
          <a:lstStyle/>
          <a:p>
            <a:pPr marL="0" indent="0" algn="l">
              <a:buNone/>
            </a:pPr>
            <a:r>
              <a:rPr lang="en-US" sz="1350" b="1" dirty="0">
                <a:solidFill>
                  <a:srgbClr val="F4F3F0"/>
                </a:solidFill>
                <a:latin typeface="Arial" pitchFamily="34" charset="0"/>
                <a:ea typeface="Arial" pitchFamily="34" charset="-122"/>
                <a:cs typeface="Arial" pitchFamily="34" charset="-120"/>
              </a:rPr>
              <a:t>Innsending og yfirferð</a:t>
            </a:r>
            <a:endParaRPr lang="en-US" sz="1350" dirty="0"/>
          </a:p>
        </p:txBody>
      </p:sp>
      <p:sp>
        <p:nvSpPr>
          <p:cNvPr id="29" name="Shape 27"/>
          <p:cNvSpPr/>
          <p:nvPr/>
        </p:nvSpPr>
        <p:spPr>
          <a:xfrm>
            <a:off x="8366760" y="5074920"/>
            <a:ext cx="402336" cy="402336"/>
          </a:xfrm>
          <a:prstGeom prst="ellipse">
            <a:avLst/>
          </a:prstGeom>
          <a:solidFill>
            <a:srgbClr val="0B0B0D"/>
          </a:solidFill>
          <a:ln w="19050">
            <a:solidFill>
              <a:srgbClr val="F5C518"/>
            </a:solidFill>
            <a:prstDash val="solid"/>
          </a:ln>
        </p:spPr>
      </p:sp>
      <p:sp>
        <p:nvSpPr>
          <p:cNvPr id="30" name="Text 28"/>
          <p:cNvSpPr/>
          <p:nvPr/>
        </p:nvSpPr>
        <p:spPr>
          <a:xfrm>
            <a:off x="8366760" y="5074920"/>
            <a:ext cx="402336" cy="402336"/>
          </a:xfrm>
          <a:prstGeom prst="rect">
            <a:avLst/>
          </a:prstGeom>
          <a:noFill/>
          <a:ln/>
        </p:spPr>
        <p:txBody>
          <a:bodyPr wrap="square" lIns="0" tIns="0" rIns="0" bIns="0" rtlCol="0" anchor="ctr"/>
          <a:lstStyle/>
          <a:p>
            <a:pPr marL="0" indent="0" algn="ctr">
              <a:buNone/>
            </a:pPr>
            <a:r>
              <a:rPr lang="en-US" sz="1600" b="1" dirty="0">
                <a:solidFill>
                  <a:srgbClr val="F5C518"/>
                </a:solidFill>
                <a:latin typeface="Arial" pitchFamily="34" charset="0"/>
                <a:ea typeface="Arial" pitchFamily="34" charset="-122"/>
                <a:cs typeface="Arial" pitchFamily="34" charset="-120"/>
              </a:rPr>
              <a:t>3</a:t>
            </a:r>
            <a:endParaRPr lang="en-US" sz="1600" dirty="0"/>
          </a:p>
        </p:txBody>
      </p:sp>
      <p:sp>
        <p:nvSpPr>
          <p:cNvPr id="31" name="Text 29"/>
          <p:cNvSpPr/>
          <p:nvPr/>
        </p:nvSpPr>
        <p:spPr>
          <a:xfrm>
            <a:off x="8897112" y="5074920"/>
            <a:ext cx="3200400" cy="402336"/>
          </a:xfrm>
          <a:prstGeom prst="rect">
            <a:avLst/>
          </a:prstGeom>
          <a:noFill/>
          <a:ln/>
        </p:spPr>
        <p:txBody>
          <a:bodyPr wrap="square" lIns="0" tIns="0" rIns="0" bIns="0" rtlCol="0" anchor="ctr"/>
          <a:lstStyle/>
          <a:p>
            <a:pPr marL="0" indent="0" algn="l">
              <a:buNone/>
            </a:pPr>
            <a:r>
              <a:rPr lang="en-US" sz="1350" b="1" dirty="0">
                <a:solidFill>
                  <a:srgbClr val="F4F3F0"/>
                </a:solidFill>
                <a:latin typeface="Arial" pitchFamily="34" charset="0"/>
                <a:ea typeface="Arial" pitchFamily="34" charset="-122"/>
                <a:cs typeface="Arial" pitchFamily="34" charset="-120"/>
              </a:rPr>
              <a:t>Birting og uppfærslur</a:t>
            </a:r>
            <a:endParaRPr lang="en-US" sz="1350" dirty="0"/>
          </a:p>
        </p:txBody>
      </p:sp>
      <p:sp>
        <p:nvSpPr>
          <p:cNvPr id="32" name="Text 30"/>
          <p:cNvSpPr/>
          <p:nvPr/>
        </p:nvSpPr>
        <p:spPr>
          <a:xfrm>
            <a:off x="502920" y="5806440"/>
            <a:ext cx="11155680" cy="365760"/>
          </a:xfrm>
          <a:prstGeom prst="rect">
            <a:avLst/>
          </a:prstGeom>
          <a:noFill/>
          <a:ln/>
        </p:spPr>
        <p:txBody>
          <a:bodyPr wrap="square" lIns="0" tIns="0" rIns="0" bIns="0" rtlCol="0" anchor="ctr"/>
          <a:lstStyle/>
          <a:p>
            <a:pPr marL="0" indent="0" algn="l">
              <a:buNone/>
            </a:pPr>
            <a:r>
              <a:rPr lang="en-US" sz="1250" b="1" dirty="0">
                <a:solidFill>
                  <a:srgbClr val="F5C518"/>
                </a:solidFill>
                <a:latin typeface="Arial" pitchFamily="34" charset="0"/>
                <a:ea typeface="Arial" pitchFamily="34" charset="-122"/>
                <a:cs typeface="Arial" pitchFamily="34" charset="-120"/>
              </a:rPr>
              <a:t>Umsjón: </a:t>
            </a:r>
            <a:r>
              <a:rPr lang="en-US" sz="1250" dirty="0">
                <a:solidFill>
                  <a:srgbClr val="CDCBC4"/>
                </a:solidFill>
                <a:latin typeface="Arial" pitchFamily="34" charset="0"/>
                <a:ea typeface="Arial" pitchFamily="34" charset="-122"/>
                <a:cs typeface="Arial" pitchFamily="34" charset="-120"/>
              </a:rPr>
              <a:t>K65 sér um pökkun, undirritun, innsendingu, yfirferð og reglulegar uppfærslur fyrir bæði Samsung og LG.</a:t>
            </a:r>
            <a:endParaRPr lang="en-US" sz="1250" dirty="0"/>
          </a:p>
        </p:txBody>
      </p:sp>
      <p:sp>
        <p:nvSpPr>
          <p:cNvPr id="33" name="Shape 31"/>
          <p:cNvSpPr/>
          <p:nvPr/>
        </p:nvSpPr>
        <p:spPr>
          <a:xfrm>
            <a:off x="502920" y="6583680"/>
            <a:ext cx="73152" cy="73152"/>
          </a:xfrm>
          <a:prstGeom prst="ellipse">
            <a:avLst/>
          </a:prstGeom>
          <a:solidFill>
            <a:srgbClr val="F5C518"/>
          </a:solidFill>
          <a:ln/>
        </p:spPr>
      </p:sp>
      <p:sp>
        <p:nvSpPr>
          <p:cNvPr id="34" name="Text 32"/>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35" name="Text 33"/>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SAMSTARF OG NÆSTU SKREF</a:t>
            </a:r>
            <a:endParaRPr lang="en-US" sz="1200" dirty="0"/>
          </a:p>
        </p:txBody>
      </p:sp>
      <p:sp>
        <p:nvSpPr>
          <p:cNvPr id="3" name="Text 1"/>
          <p:cNvSpPr/>
          <p:nvPr/>
        </p:nvSpPr>
        <p:spPr>
          <a:xfrm>
            <a:off x="502920" y="758952"/>
            <a:ext cx="11155680" cy="1463040"/>
          </a:xfrm>
          <a:prstGeom prst="rect">
            <a:avLst/>
          </a:prstGeom>
          <a:noFill/>
          <a:ln/>
        </p:spPr>
        <p:txBody>
          <a:bodyPr wrap="square" lIns="0" tIns="0" rIns="0" bIns="0" rtlCol="0" anchor="t"/>
          <a:lstStyle/>
          <a:p>
            <a:pPr marL="0" indent="0" algn="l">
              <a:lnSpc>
                <a:spcPts val="2678"/>
              </a:lnSpc>
              <a:buNone/>
            </a:pPr>
            <a:r>
              <a:rPr lang="en-US" sz="2600" b="1" dirty="0">
                <a:solidFill>
                  <a:srgbClr val="F4F3F0"/>
                </a:solidFill>
                <a:latin typeface="Arial" pitchFamily="34" charset="0"/>
                <a:ea typeface="Arial" pitchFamily="34" charset="-122"/>
                <a:cs typeface="Arial" pitchFamily="34" charset="-120"/>
              </a:rPr>
              <a:t>Tilbúið til afhendingar, einn samstarfsaðili</a:t>
            </a:r>
            <a:endParaRPr lang="en-US" sz="2600" dirty="0"/>
          </a:p>
        </p:txBody>
      </p:sp>
      <p:sp>
        <p:nvSpPr>
          <p:cNvPr id="4" name="Shape 2"/>
          <p:cNvSpPr/>
          <p:nvPr/>
        </p:nvSpPr>
        <p:spPr>
          <a:xfrm>
            <a:off x="502920" y="1810512"/>
            <a:ext cx="5532120" cy="3794760"/>
          </a:xfrm>
          <a:prstGeom prst="roundRect">
            <a:avLst>
              <a:gd name="adj" fmla="val 289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5" name="Text 3"/>
          <p:cNvSpPr/>
          <p:nvPr/>
        </p:nvSpPr>
        <p:spPr>
          <a:xfrm>
            <a:off x="777240" y="2084832"/>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VIÐSKIPTAMÓDEL</a:t>
            </a:r>
            <a:endParaRPr lang="en-US" sz="1200" dirty="0"/>
          </a:p>
        </p:txBody>
      </p:sp>
      <p:sp>
        <p:nvSpPr>
          <p:cNvPr id="6" name="Shape 4"/>
          <p:cNvSpPr/>
          <p:nvPr/>
        </p:nvSpPr>
        <p:spPr>
          <a:xfrm>
            <a:off x="777240" y="2551176"/>
            <a:ext cx="109728" cy="109728"/>
          </a:xfrm>
          <a:prstGeom prst="ellipse">
            <a:avLst/>
          </a:prstGeom>
          <a:solidFill>
            <a:srgbClr val="F5C518"/>
          </a:solidFill>
          <a:ln/>
        </p:spPr>
      </p:sp>
      <p:sp>
        <p:nvSpPr>
          <p:cNvPr id="7" name="Text 5"/>
          <p:cNvSpPr/>
          <p:nvPr/>
        </p:nvSpPr>
        <p:spPr>
          <a:xfrm>
            <a:off x="978408" y="2505456"/>
            <a:ext cx="4846320" cy="274320"/>
          </a:xfrm>
          <a:prstGeom prst="rect">
            <a:avLst/>
          </a:prstGeom>
          <a:noFill/>
          <a:ln/>
        </p:spPr>
        <p:txBody>
          <a:bodyPr wrap="square" lIns="0" tIns="0" rIns="0" bIns="0" rtlCol="0" anchor="t"/>
          <a:lstStyle/>
          <a:p>
            <a:pPr marL="0" indent="0">
              <a:buNone/>
            </a:pPr>
            <a:r>
              <a:rPr lang="en-US" sz="1350" b="1" dirty="0">
                <a:solidFill>
                  <a:srgbClr val="F4F3F0"/>
                </a:solidFill>
                <a:latin typeface="Arial" pitchFamily="34" charset="0"/>
                <a:ea typeface="Arial" pitchFamily="34" charset="-122"/>
                <a:cs typeface="Arial" pitchFamily="34" charset="-120"/>
              </a:rPr>
              <a:t>Leyfismódel</a:t>
            </a:r>
            <a:endParaRPr lang="en-US" sz="1350" dirty="0"/>
          </a:p>
        </p:txBody>
      </p:sp>
      <p:sp>
        <p:nvSpPr>
          <p:cNvPr id="8" name="Text 6"/>
          <p:cNvSpPr/>
          <p:nvPr/>
        </p:nvSpPr>
        <p:spPr>
          <a:xfrm>
            <a:off x="978408" y="2779776"/>
            <a:ext cx="4892040" cy="502920"/>
          </a:xfrm>
          <a:prstGeom prst="rect">
            <a:avLst/>
          </a:prstGeom>
          <a:noFill/>
          <a:ln/>
        </p:spPr>
        <p:txBody>
          <a:bodyPr wrap="square" lIns="0" tIns="0" rIns="0" bIns="0" rtlCol="0" anchor="t"/>
          <a:lstStyle/>
          <a:p>
            <a:pPr marL="0" indent="0">
              <a:lnSpc>
                <a:spcPts val="1350"/>
              </a:lnSpc>
              <a:buNone/>
            </a:pPr>
            <a:r>
              <a:rPr lang="en-US" sz="1100" dirty="0">
                <a:solidFill>
                  <a:srgbClr val="96948C"/>
                </a:solidFill>
                <a:latin typeface="Arial" pitchFamily="34" charset="0"/>
                <a:ea typeface="Arial" pitchFamily="34" charset="-122"/>
                <a:cs typeface="Arial" pitchFamily="34" charset="-120"/>
              </a:rPr>
              <a:t>RÚV á sérsniðnar afurðir; K65 á höfundarétt og viðheldur grunnkerfinu.</a:t>
            </a:r>
            <a:endParaRPr lang="en-US" sz="1100" dirty="0"/>
          </a:p>
        </p:txBody>
      </p:sp>
      <p:sp>
        <p:nvSpPr>
          <p:cNvPr id="9" name="Shape 7"/>
          <p:cNvSpPr/>
          <p:nvPr/>
        </p:nvSpPr>
        <p:spPr>
          <a:xfrm>
            <a:off x="777240" y="3300984"/>
            <a:ext cx="109728" cy="109728"/>
          </a:xfrm>
          <a:prstGeom prst="ellipse">
            <a:avLst/>
          </a:prstGeom>
          <a:solidFill>
            <a:srgbClr val="F5C518"/>
          </a:solidFill>
          <a:ln/>
        </p:spPr>
      </p:sp>
      <p:sp>
        <p:nvSpPr>
          <p:cNvPr id="10" name="Text 8"/>
          <p:cNvSpPr/>
          <p:nvPr/>
        </p:nvSpPr>
        <p:spPr>
          <a:xfrm>
            <a:off x="978408" y="3255264"/>
            <a:ext cx="4846320" cy="274320"/>
          </a:xfrm>
          <a:prstGeom prst="rect">
            <a:avLst/>
          </a:prstGeom>
          <a:noFill/>
          <a:ln/>
        </p:spPr>
        <p:txBody>
          <a:bodyPr wrap="square" lIns="0" tIns="0" rIns="0" bIns="0" rtlCol="0" anchor="t"/>
          <a:lstStyle/>
          <a:p>
            <a:pPr marL="0" indent="0">
              <a:buNone/>
            </a:pPr>
            <a:r>
              <a:rPr lang="en-US" sz="1350" b="1" dirty="0">
                <a:solidFill>
                  <a:srgbClr val="F4F3F0"/>
                </a:solidFill>
                <a:latin typeface="Arial" pitchFamily="34" charset="0"/>
                <a:ea typeface="Arial" pitchFamily="34" charset="-122"/>
                <a:cs typeface="Arial" pitchFamily="34" charset="-120"/>
              </a:rPr>
              <a:t>Vörslusamningur (escrow)</a:t>
            </a:r>
            <a:endParaRPr lang="en-US" sz="1350" dirty="0"/>
          </a:p>
        </p:txBody>
      </p:sp>
      <p:sp>
        <p:nvSpPr>
          <p:cNvPr id="11" name="Text 9"/>
          <p:cNvSpPr/>
          <p:nvPr/>
        </p:nvSpPr>
        <p:spPr>
          <a:xfrm>
            <a:off x="978408" y="3529584"/>
            <a:ext cx="4892040" cy="502920"/>
          </a:xfrm>
          <a:prstGeom prst="rect">
            <a:avLst/>
          </a:prstGeom>
          <a:noFill/>
          <a:ln/>
        </p:spPr>
        <p:txBody>
          <a:bodyPr wrap="square" lIns="0" tIns="0" rIns="0" bIns="0" rtlCol="0" anchor="t"/>
          <a:lstStyle/>
          <a:p>
            <a:pPr marL="0" indent="0">
              <a:lnSpc>
                <a:spcPts val="1350"/>
              </a:lnSpc>
              <a:buNone/>
            </a:pPr>
            <a:r>
              <a:rPr lang="en-US" sz="1100" dirty="0">
                <a:solidFill>
                  <a:srgbClr val="96948C"/>
                </a:solidFill>
                <a:latin typeface="Arial" pitchFamily="34" charset="0"/>
                <a:ea typeface="Arial" pitchFamily="34" charset="-122"/>
                <a:cs typeface="Arial" pitchFamily="34" charset="-120"/>
              </a:rPr>
              <a:t>Tryggir samfellu. Valkvæð útkaup ef RÚV kýs.</a:t>
            </a:r>
            <a:endParaRPr lang="en-US" sz="1100" dirty="0"/>
          </a:p>
        </p:txBody>
      </p:sp>
      <p:sp>
        <p:nvSpPr>
          <p:cNvPr id="12" name="Shape 10"/>
          <p:cNvSpPr/>
          <p:nvPr/>
        </p:nvSpPr>
        <p:spPr>
          <a:xfrm>
            <a:off x="777240" y="4050792"/>
            <a:ext cx="109728" cy="109728"/>
          </a:xfrm>
          <a:prstGeom prst="ellipse">
            <a:avLst/>
          </a:prstGeom>
          <a:solidFill>
            <a:srgbClr val="F5C518"/>
          </a:solidFill>
          <a:ln/>
        </p:spPr>
      </p:sp>
      <p:sp>
        <p:nvSpPr>
          <p:cNvPr id="13" name="Text 11"/>
          <p:cNvSpPr/>
          <p:nvPr/>
        </p:nvSpPr>
        <p:spPr>
          <a:xfrm>
            <a:off x="978408" y="4005072"/>
            <a:ext cx="4846320" cy="274320"/>
          </a:xfrm>
          <a:prstGeom prst="rect">
            <a:avLst/>
          </a:prstGeom>
          <a:noFill/>
          <a:ln/>
        </p:spPr>
        <p:txBody>
          <a:bodyPr wrap="square" lIns="0" tIns="0" rIns="0" bIns="0" rtlCol="0" anchor="t"/>
          <a:lstStyle/>
          <a:p>
            <a:pPr marL="0" indent="0">
              <a:buNone/>
            </a:pPr>
            <a:r>
              <a:rPr lang="en-US" sz="1350" b="1" dirty="0">
                <a:solidFill>
                  <a:srgbClr val="F4F3F0"/>
                </a:solidFill>
                <a:latin typeface="Arial" pitchFamily="34" charset="0"/>
                <a:ea typeface="Arial" pitchFamily="34" charset="-122"/>
                <a:cs typeface="Arial" pitchFamily="34" charset="-120"/>
              </a:rPr>
              <a:t>Persónuvernd</a:t>
            </a:r>
            <a:endParaRPr lang="en-US" sz="1350" dirty="0"/>
          </a:p>
        </p:txBody>
      </p:sp>
      <p:sp>
        <p:nvSpPr>
          <p:cNvPr id="14" name="Text 12"/>
          <p:cNvSpPr/>
          <p:nvPr/>
        </p:nvSpPr>
        <p:spPr>
          <a:xfrm>
            <a:off x="978408" y="4279392"/>
            <a:ext cx="4892040" cy="502920"/>
          </a:xfrm>
          <a:prstGeom prst="rect">
            <a:avLst/>
          </a:prstGeom>
          <a:noFill/>
          <a:ln/>
        </p:spPr>
        <p:txBody>
          <a:bodyPr wrap="square" lIns="0" tIns="0" rIns="0" bIns="0" rtlCol="0" anchor="t"/>
          <a:lstStyle/>
          <a:p>
            <a:pPr marL="0" indent="0">
              <a:lnSpc>
                <a:spcPts val="1350"/>
              </a:lnSpc>
              <a:buNone/>
            </a:pPr>
            <a:r>
              <a:rPr lang="en-US" sz="1100" dirty="0">
                <a:solidFill>
                  <a:srgbClr val="96948C"/>
                </a:solidFill>
                <a:latin typeface="Arial" pitchFamily="34" charset="0"/>
                <a:ea typeface="Arial" pitchFamily="34" charset="-122"/>
                <a:cs typeface="Arial" pitchFamily="34" charset="-120"/>
              </a:rPr>
              <a:t>Öll vinnsla innan EES, með vinnslusamningi (GDPR).</a:t>
            </a:r>
            <a:endParaRPr lang="en-US" sz="1100" dirty="0"/>
          </a:p>
        </p:txBody>
      </p:sp>
      <p:sp>
        <p:nvSpPr>
          <p:cNvPr id="15" name="Shape 13"/>
          <p:cNvSpPr/>
          <p:nvPr/>
        </p:nvSpPr>
        <p:spPr>
          <a:xfrm>
            <a:off x="777240" y="4800600"/>
            <a:ext cx="109728" cy="109728"/>
          </a:xfrm>
          <a:prstGeom prst="ellipse">
            <a:avLst/>
          </a:prstGeom>
          <a:solidFill>
            <a:srgbClr val="F5C518"/>
          </a:solidFill>
          <a:ln/>
        </p:spPr>
      </p:sp>
      <p:sp>
        <p:nvSpPr>
          <p:cNvPr id="16" name="Text 14"/>
          <p:cNvSpPr/>
          <p:nvPr/>
        </p:nvSpPr>
        <p:spPr>
          <a:xfrm>
            <a:off x="978408" y="4754880"/>
            <a:ext cx="4846320" cy="274320"/>
          </a:xfrm>
          <a:prstGeom prst="rect">
            <a:avLst/>
          </a:prstGeom>
          <a:noFill/>
          <a:ln/>
        </p:spPr>
        <p:txBody>
          <a:bodyPr wrap="square" lIns="0" tIns="0" rIns="0" bIns="0" rtlCol="0" anchor="t"/>
          <a:lstStyle/>
          <a:p>
            <a:pPr marL="0" indent="0">
              <a:buNone/>
            </a:pPr>
            <a:r>
              <a:rPr lang="en-US" sz="1350" b="1" dirty="0">
                <a:solidFill>
                  <a:srgbClr val="F4F3F0"/>
                </a:solidFill>
                <a:latin typeface="Arial" pitchFamily="34" charset="0"/>
                <a:ea typeface="Arial" pitchFamily="34" charset="-122"/>
                <a:cs typeface="Arial" pitchFamily="34" charset="-120"/>
              </a:rPr>
              <a:t>Samningur tilbúinn</a:t>
            </a:r>
            <a:endParaRPr lang="en-US" sz="1350" dirty="0"/>
          </a:p>
        </p:txBody>
      </p:sp>
      <p:sp>
        <p:nvSpPr>
          <p:cNvPr id="17" name="Text 15"/>
          <p:cNvSpPr/>
          <p:nvPr/>
        </p:nvSpPr>
        <p:spPr>
          <a:xfrm>
            <a:off x="978408" y="5029200"/>
            <a:ext cx="4892040" cy="502920"/>
          </a:xfrm>
          <a:prstGeom prst="rect">
            <a:avLst/>
          </a:prstGeom>
          <a:noFill/>
          <a:ln/>
        </p:spPr>
        <p:txBody>
          <a:bodyPr wrap="square" lIns="0" tIns="0" rIns="0" bIns="0" rtlCol="0" anchor="t"/>
          <a:lstStyle/>
          <a:p>
            <a:pPr marL="0" indent="0">
              <a:lnSpc>
                <a:spcPts val="1350"/>
              </a:lnSpc>
              <a:buNone/>
            </a:pPr>
            <a:r>
              <a:rPr lang="en-US" sz="1100" dirty="0">
                <a:solidFill>
                  <a:srgbClr val="96948C"/>
                </a:solidFill>
                <a:latin typeface="Arial" pitchFamily="34" charset="0"/>
                <a:ea typeface="Arial" pitchFamily="34" charset="-122"/>
                <a:cs typeface="Arial" pitchFamily="34" charset="-120"/>
              </a:rPr>
              <a:t>Samningsdrög ásamt fylgiskjölum 1 til 5 liggja fyrir, þar með talinn vinnslusamningur.</a:t>
            </a:r>
            <a:endParaRPr lang="en-US" sz="1100" dirty="0"/>
          </a:p>
        </p:txBody>
      </p:sp>
      <p:sp>
        <p:nvSpPr>
          <p:cNvPr id="18" name="Shape 16"/>
          <p:cNvSpPr/>
          <p:nvPr/>
        </p:nvSpPr>
        <p:spPr>
          <a:xfrm>
            <a:off x="6172200" y="1810512"/>
            <a:ext cx="5513832" cy="3794760"/>
          </a:xfrm>
          <a:prstGeom prst="roundRect">
            <a:avLst>
              <a:gd name="adj" fmla="val 2892"/>
            </a:avLst>
          </a:prstGeom>
          <a:solidFill>
            <a:srgbClr val="15151A"/>
          </a:solidFill>
          <a:ln w="12700">
            <a:solidFill>
              <a:srgbClr val="2C2C31"/>
            </a:solidFill>
            <a:prstDash val="solid"/>
          </a:ln>
          <a:effectLst>
            <a:outerShdw blurRad="203200" dist="101600" dir="5400000" algn="bl" rotWithShape="0">
              <a:srgbClr val="000000">
                <a:alpha val="60000"/>
              </a:srgbClr>
            </a:outerShdw>
          </a:effectLst>
        </p:spPr>
      </p:sp>
      <p:sp>
        <p:nvSpPr>
          <p:cNvPr id="19" name="Text 17"/>
          <p:cNvSpPr/>
          <p:nvPr/>
        </p:nvSpPr>
        <p:spPr>
          <a:xfrm>
            <a:off x="6446520" y="2084832"/>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NÆSTU SKREF</a:t>
            </a:r>
            <a:endParaRPr lang="en-US" sz="1200" dirty="0"/>
          </a:p>
        </p:txBody>
      </p:sp>
      <p:sp>
        <p:nvSpPr>
          <p:cNvPr id="20" name="Shape 18"/>
          <p:cNvSpPr/>
          <p:nvPr/>
        </p:nvSpPr>
        <p:spPr>
          <a:xfrm>
            <a:off x="6446520" y="2542032"/>
            <a:ext cx="420624" cy="420624"/>
          </a:xfrm>
          <a:prstGeom prst="ellipse">
            <a:avLst/>
          </a:prstGeom>
          <a:solidFill>
            <a:srgbClr val="0B0B0D"/>
          </a:solidFill>
          <a:ln w="19050">
            <a:solidFill>
              <a:srgbClr val="F5C518"/>
            </a:solidFill>
            <a:prstDash val="solid"/>
          </a:ln>
        </p:spPr>
      </p:sp>
      <p:sp>
        <p:nvSpPr>
          <p:cNvPr id="21" name="Text 19"/>
          <p:cNvSpPr/>
          <p:nvPr/>
        </p:nvSpPr>
        <p:spPr>
          <a:xfrm>
            <a:off x="6446520" y="2542032"/>
            <a:ext cx="420624" cy="420624"/>
          </a:xfrm>
          <a:prstGeom prst="rect">
            <a:avLst/>
          </a:prstGeom>
          <a:noFill/>
          <a:ln/>
        </p:spPr>
        <p:txBody>
          <a:bodyPr wrap="square" lIns="0" tIns="0" rIns="0" bIns="0" rtlCol="0" anchor="ctr"/>
          <a:lstStyle/>
          <a:p>
            <a:pPr marL="0" indent="0" algn="ctr">
              <a:buNone/>
            </a:pPr>
            <a:r>
              <a:rPr lang="en-US" sz="1700" b="1" dirty="0">
                <a:solidFill>
                  <a:srgbClr val="F5C518"/>
                </a:solidFill>
                <a:latin typeface="Arial" pitchFamily="34" charset="0"/>
                <a:ea typeface="Arial" pitchFamily="34" charset="-122"/>
                <a:cs typeface="Arial" pitchFamily="34" charset="-120"/>
              </a:rPr>
              <a:t>1</a:t>
            </a:r>
            <a:endParaRPr lang="en-US" sz="1700" dirty="0"/>
          </a:p>
        </p:txBody>
      </p:sp>
      <p:sp>
        <p:nvSpPr>
          <p:cNvPr id="22" name="Text 20"/>
          <p:cNvSpPr/>
          <p:nvPr/>
        </p:nvSpPr>
        <p:spPr>
          <a:xfrm>
            <a:off x="7004304" y="2487168"/>
            <a:ext cx="4480560" cy="530352"/>
          </a:xfrm>
          <a:prstGeom prst="rect">
            <a:avLst/>
          </a:prstGeom>
          <a:noFill/>
          <a:ln/>
        </p:spPr>
        <p:txBody>
          <a:bodyPr wrap="square" lIns="0" tIns="0" rIns="0" bIns="0" rtlCol="0" anchor="ctr"/>
          <a:lstStyle/>
          <a:p>
            <a:pPr marL="0" indent="0" algn="l">
              <a:lnSpc>
                <a:spcPts val="1500"/>
              </a:lnSpc>
              <a:buNone/>
            </a:pPr>
            <a:r>
              <a:rPr lang="en-US" sz="1250" dirty="0">
                <a:solidFill>
                  <a:srgbClr val="CDCBC4"/>
                </a:solidFill>
                <a:latin typeface="Arial" pitchFamily="34" charset="0"/>
                <a:ea typeface="Arial" pitchFamily="34" charset="-122"/>
                <a:cs typeface="Arial" pitchFamily="34" charset="-120"/>
              </a:rPr>
              <a:t>Staðfesta stuðning RÚV við umsókn K65 um samstarfsaðilastöðu hjá Samsung.</a:t>
            </a:r>
            <a:endParaRPr lang="en-US" sz="1250" dirty="0"/>
          </a:p>
        </p:txBody>
      </p:sp>
      <p:sp>
        <p:nvSpPr>
          <p:cNvPr id="23" name="Shape 21"/>
          <p:cNvSpPr/>
          <p:nvPr/>
        </p:nvSpPr>
        <p:spPr>
          <a:xfrm>
            <a:off x="6446520" y="3319272"/>
            <a:ext cx="420624" cy="420624"/>
          </a:xfrm>
          <a:prstGeom prst="ellipse">
            <a:avLst/>
          </a:prstGeom>
          <a:solidFill>
            <a:srgbClr val="0B0B0D"/>
          </a:solidFill>
          <a:ln w="19050">
            <a:solidFill>
              <a:srgbClr val="F5C518"/>
            </a:solidFill>
            <a:prstDash val="solid"/>
          </a:ln>
        </p:spPr>
      </p:sp>
      <p:sp>
        <p:nvSpPr>
          <p:cNvPr id="24" name="Text 22"/>
          <p:cNvSpPr/>
          <p:nvPr/>
        </p:nvSpPr>
        <p:spPr>
          <a:xfrm>
            <a:off x="6446520" y="3319272"/>
            <a:ext cx="420624" cy="420624"/>
          </a:xfrm>
          <a:prstGeom prst="rect">
            <a:avLst/>
          </a:prstGeom>
          <a:noFill/>
          <a:ln/>
        </p:spPr>
        <p:txBody>
          <a:bodyPr wrap="square" lIns="0" tIns="0" rIns="0" bIns="0" rtlCol="0" anchor="ctr"/>
          <a:lstStyle/>
          <a:p>
            <a:pPr marL="0" indent="0" algn="ctr">
              <a:buNone/>
            </a:pPr>
            <a:r>
              <a:rPr lang="en-US" sz="1700" b="1" dirty="0">
                <a:solidFill>
                  <a:srgbClr val="F5C518"/>
                </a:solidFill>
                <a:latin typeface="Arial" pitchFamily="34" charset="0"/>
                <a:ea typeface="Arial" pitchFamily="34" charset="-122"/>
                <a:cs typeface="Arial" pitchFamily="34" charset="-120"/>
              </a:rPr>
              <a:t>2</a:t>
            </a:r>
            <a:endParaRPr lang="en-US" sz="1700" dirty="0"/>
          </a:p>
        </p:txBody>
      </p:sp>
      <p:sp>
        <p:nvSpPr>
          <p:cNvPr id="25" name="Text 23"/>
          <p:cNvSpPr/>
          <p:nvPr/>
        </p:nvSpPr>
        <p:spPr>
          <a:xfrm>
            <a:off x="7004304" y="3264408"/>
            <a:ext cx="4480560" cy="530352"/>
          </a:xfrm>
          <a:prstGeom prst="rect">
            <a:avLst/>
          </a:prstGeom>
          <a:noFill/>
          <a:ln/>
        </p:spPr>
        <p:txBody>
          <a:bodyPr wrap="square" lIns="0" tIns="0" rIns="0" bIns="0" rtlCol="0" anchor="ctr"/>
          <a:lstStyle/>
          <a:p>
            <a:pPr marL="0" indent="0" algn="l">
              <a:lnSpc>
                <a:spcPts val="1500"/>
              </a:lnSpc>
              <a:buNone/>
            </a:pPr>
            <a:r>
              <a:rPr lang="en-US" sz="1250" dirty="0">
                <a:solidFill>
                  <a:srgbClr val="CDCBC4"/>
                </a:solidFill>
                <a:latin typeface="Arial" pitchFamily="34" charset="0"/>
                <a:ea typeface="Arial" pitchFamily="34" charset="-122"/>
                <a:cs typeface="Arial" pitchFamily="34" charset="-120"/>
              </a:rPr>
              <a:t>Staðfesta umfang, verkefnastjóra og verð.</a:t>
            </a:r>
            <a:endParaRPr lang="en-US" sz="1250" dirty="0"/>
          </a:p>
        </p:txBody>
      </p:sp>
      <p:sp>
        <p:nvSpPr>
          <p:cNvPr id="26" name="Shape 24"/>
          <p:cNvSpPr/>
          <p:nvPr/>
        </p:nvSpPr>
        <p:spPr>
          <a:xfrm>
            <a:off x="6446520" y="4096512"/>
            <a:ext cx="420624" cy="420624"/>
          </a:xfrm>
          <a:prstGeom prst="ellipse">
            <a:avLst/>
          </a:prstGeom>
          <a:solidFill>
            <a:srgbClr val="0B0B0D"/>
          </a:solidFill>
          <a:ln w="19050">
            <a:solidFill>
              <a:srgbClr val="F5C518"/>
            </a:solidFill>
            <a:prstDash val="solid"/>
          </a:ln>
        </p:spPr>
      </p:sp>
      <p:sp>
        <p:nvSpPr>
          <p:cNvPr id="27" name="Text 25"/>
          <p:cNvSpPr/>
          <p:nvPr/>
        </p:nvSpPr>
        <p:spPr>
          <a:xfrm>
            <a:off x="6446520" y="4096512"/>
            <a:ext cx="420624" cy="420624"/>
          </a:xfrm>
          <a:prstGeom prst="rect">
            <a:avLst/>
          </a:prstGeom>
          <a:noFill/>
          <a:ln/>
        </p:spPr>
        <p:txBody>
          <a:bodyPr wrap="square" lIns="0" tIns="0" rIns="0" bIns="0" rtlCol="0" anchor="ctr"/>
          <a:lstStyle/>
          <a:p>
            <a:pPr marL="0" indent="0" algn="ctr">
              <a:buNone/>
            </a:pPr>
            <a:r>
              <a:rPr lang="en-US" sz="1700" b="1" dirty="0">
                <a:solidFill>
                  <a:srgbClr val="F5C518"/>
                </a:solidFill>
                <a:latin typeface="Arial" pitchFamily="34" charset="0"/>
                <a:ea typeface="Arial" pitchFamily="34" charset="-122"/>
                <a:cs typeface="Arial" pitchFamily="34" charset="-120"/>
              </a:rPr>
              <a:t>3</a:t>
            </a:r>
            <a:endParaRPr lang="en-US" sz="1700" dirty="0"/>
          </a:p>
        </p:txBody>
      </p:sp>
      <p:sp>
        <p:nvSpPr>
          <p:cNvPr id="28" name="Text 26"/>
          <p:cNvSpPr/>
          <p:nvPr/>
        </p:nvSpPr>
        <p:spPr>
          <a:xfrm>
            <a:off x="7004304" y="4041648"/>
            <a:ext cx="4480560" cy="530352"/>
          </a:xfrm>
          <a:prstGeom prst="rect">
            <a:avLst/>
          </a:prstGeom>
          <a:noFill/>
          <a:ln/>
        </p:spPr>
        <p:txBody>
          <a:bodyPr wrap="square" lIns="0" tIns="0" rIns="0" bIns="0" rtlCol="0" anchor="ctr"/>
          <a:lstStyle/>
          <a:p>
            <a:pPr marL="0" indent="0" algn="l">
              <a:lnSpc>
                <a:spcPts val="1500"/>
              </a:lnSpc>
              <a:buNone/>
            </a:pPr>
            <a:r>
              <a:rPr lang="en-US" sz="1250" dirty="0">
                <a:solidFill>
                  <a:srgbClr val="CDCBC4"/>
                </a:solidFill>
                <a:latin typeface="Arial" pitchFamily="34" charset="0"/>
                <a:ea typeface="Arial" pitchFamily="34" charset="-122"/>
                <a:cs typeface="Arial" pitchFamily="34" charset="-120"/>
              </a:rPr>
              <a:t>Ganga frá samningi og vinnslusamningi.</a:t>
            </a:r>
            <a:endParaRPr lang="en-US" sz="1250" dirty="0"/>
          </a:p>
        </p:txBody>
      </p:sp>
      <p:sp>
        <p:nvSpPr>
          <p:cNvPr id="29" name="Shape 27"/>
          <p:cNvSpPr/>
          <p:nvPr/>
        </p:nvSpPr>
        <p:spPr>
          <a:xfrm>
            <a:off x="6446520" y="4873752"/>
            <a:ext cx="420624" cy="420624"/>
          </a:xfrm>
          <a:prstGeom prst="ellipse">
            <a:avLst/>
          </a:prstGeom>
          <a:solidFill>
            <a:srgbClr val="0B0B0D"/>
          </a:solidFill>
          <a:ln w="19050">
            <a:solidFill>
              <a:srgbClr val="F5C518"/>
            </a:solidFill>
            <a:prstDash val="solid"/>
          </a:ln>
        </p:spPr>
      </p:sp>
      <p:sp>
        <p:nvSpPr>
          <p:cNvPr id="30" name="Text 28"/>
          <p:cNvSpPr/>
          <p:nvPr/>
        </p:nvSpPr>
        <p:spPr>
          <a:xfrm>
            <a:off x="6446520" y="4873752"/>
            <a:ext cx="420624" cy="420624"/>
          </a:xfrm>
          <a:prstGeom prst="rect">
            <a:avLst/>
          </a:prstGeom>
          <a:noFill/>
          <a:ln/>
        </p:spPr>
        <p:txBody>
          <a:bodyPr wrap="square" lIns="0" tIns="0" rIns="0" bIns="0" rtlCol="0" anchor="ctr"/>
          <a:lstStyle/>
          <a:p>
            <a:pPr marL="0" indent="0" algn="ctr">
              <a:buNone/>
            </a:pPr>
            <a:r>
              <a:rPr lang="en-US" sz="1700" b="1" dirty="0">
                <a:solidFill>
                  <a:srgbClr val="F5C518"/>
                </a:solidFill>
                <a:latin typeface="Arial" pitchFamily="34" charset="0"/>
                <a:ea typeface="Arial" pitchFamily="34" charset="-122"/>
                <a:cs typeface="Arial" pitchFamily="34" charset="-120"/>
              </a:rPr>
              <a:t>4</a:t>
            </a:r>
            <a:endParaRPr lang="en-US" sz="1700" dirty="0"/>
          </a:p>
        </p:txBody>
      </p:sp>
      <p:sp>
        <p:nvSpPr>
          <p:cNvPr id="31" name="Text 29"/>
          <p:cNvSpPr/>
          <p:nvPr/>
        </p:nvSpPr>
        <p:spPr>
          <a:xfrm>
            <a:off x="7004304" y="4818888"/>
            <a:ext cx="4480560" cy="530352"/>
          </a:xfrm>
          <a:prstGeom prst="rect">
            <a:avLst/>
          </a:prstGeom>
          <a:noFill/>
          <a:ln/>
        </p:spPr>
        <p:txBody>
          <a:bodyPr wrap="square" lIns="0" tIns="0" rIns="0" bIns="0" rtlCol="0" anchor="ctr"/>
          <a:lstStyle/>
          <a:p>
            <a:pPr marL="0" indent="0" algn="l">
              <a:lnSpc>
                <a:spcPts val="1500"/>
              </a:lnSpc>
              <a:buNone/>
            </a:pPr>
            <a:r>
              <a:rPr lang="en-US" sz="1250" dirty="0">
                <a:solidFill>
                  <a:srgbClr val="CDCBC4"/>
                </a:solidFill>
                <a:latin typeface="Arial" pitchFamily="34" charset="0"/>
                <a:ea typeface="Arial" pitchFamily="34" charset="-122"/>
                <a:cs typeface="Arial" pitchFamily="34" charset="-120"/>
              </a:rPr>
              <a:t>Staðfestingarlota á vélbúnaði og útgáfa í appverslanir.</a:t>
            </a:r>
            <a:endParaRPr lang="en-US" sz="1250" dirty="0"/>
          </a:p>
        </p:txBody>
      </p:sp>
      <p:sp>
        <p:nvSpPr>
          <p:cNvPr id="32" name="Shape 30"/>
          <p:cNvSpPr/>
          <p:nvPr/>
        </p:nvSpPr>
        <p:spPr>
          <a:xfrm>
            <a:off x="502920" y="5742432"/>
            <a:ext cx="11183112" cy="566928"/>
          </a:xfrm>
          <a:prstGeom prst="roundRect">
            <a:avLst>
              <a:gd name="adj" fmla="val 16129"/>
            </a:avLst>
          </a:prstGeom>
          <a:solidFill>
            <a:srgbClr val="17140B"/>
          </a:solidFill>
          <a:ln w="12700">
            <a:solidFill>
              <a:srgbClr val="F5C518"/>
            </a:solidFill>
            <a:prstDash val="solid"/>
          </a:ln>
        </p:spPr>
      </p:sp>
      <p:sp>
        <p:nvSpPr>
          <p:cNvPr id="33" name="Text 31"/>
          <p:cNvSpPr/>
          <p:nvPr/>
        </p:nvSpPr>
        <p:spPr>
          <a:xfrm>
            <a:off x="822960" y="5742432"/>
            <a:ext cx="10607040" cy="566928"/>
          </a:xfrm>
          <a:prstGeom prst="rect">
            <a:avLst/>
          </a:prstGeom>
          <a:noFill/>
          <a:ln/>
        </p:spPr>
        <p:txBody>
          <a:bodyPr wrap="square" lIns="0" tIns="0" rIns="0" bIns="0" rtlCol="0" anchor="ctr"/>
          <a:lstStyle/>
          <a:p>
            <a:pPr marL="0" indent="0" algn="l">
              <a:buNone/>
            </a:pPr>
            <a:r>
              <a:rPr lang="en-US" sz="1300" b="1" dirty="0">
                <a:solidFill>
                  <a:srgbClr val="F4F3F0"/>
                </a:solidFill>
                <a:latin typeface="Arial" pitchFamily="34" charset="0"/>
                <a:ea typeface="Arial" pitchFamily="34" charset="-122"/>
                <a:cs typeface="Arial" pitchFamily="34" charset="-120"/>
              </a:rPr>
              <a:t>Sex fullbúin öpp sem setja RÚV beint í vinsælustu sjónvörpin, á mjög hagstæðu verði og með skýrri afhendingaráætlun.</a:t>
            </a:r>
            <a:endParaRPr lang="en-US" sz="1300" dirty="0"/>
          </a:p>
        </p:txBody>
      </p:sp>
      <p:sp>
        <p:nvSpPr>
          <p:cNvPr id="34" name="Shape 32"/>
          <p:cNvSpPr/>
          <p:nvPr/>
        </p:nvSpPr>
        <p:spPr>
          <a:xfrm>
            <a:off x="502920" y="6583680"/>
            <a:ext cx="73152" cy="73152"/>
          </a:xfrm>
          <a:prstGeom prst="ellipse">
            <a:avLst/>
          </a:prstGeom>
          <a:solidFill>
            <a:srgbClr val="F5C518"/>
          </a:solidFill>
          <a:ln/>
        </p:spPr>
      </p:sp>
      <p:sp>
        <p:nvSpPr>
          <p:cNvPr id="35" name="Text 33"/>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36" name="Text 34"/>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16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0B0B0D"/>
        </a:solidFill>
        <a:effectLst/>
      </p:bgPr>
    </p:bg>
    <p:spTree>
      <p:nvGrpSpPr>
        <p:cNvPr id="1" name=""/>
        <p:cNvGrpSpPr/>
        <p:nvPr/>
      </p:nvGrpSpPr>
      <p:grpSpPr>
        <a:xfrm>
          <a:off x="0" y="0"/>
          <a:ext cx="0" cy="0"/>
          <a:chOff x="0" y="0"/>
          <a:chExt cx="0" cy="0"/>
        </a:xfrm>
      </p:grpSpPr>
      <p:sp>
        <p:nvSpPr>
          <p:cNvPr id="2" name="Text 0"/>
          <p:cNvSpPr/>
          <p:nvPr/>
        </p:nvSpPr>
        <p:spPr>
          <a:xfrm>
            <a:off x="502920" y="457200"/>
            <a:ext cx="10058400" cy="274320"/>
          </a:xfrm>
          <a:prstGeom prst="rect">
            <a:avLst/>
          </a:prstGeom>
          <a:noFill/>
          <a:ln/>
        </p:spPr>
        <p:txBody>
          <a:bodyPr wrap="square" lIns="0" tIns="0" rIns="0" bIns="0" rtlCol="0" anchor="ctr"/>
          <a:lstStyle/>
          <a:p>
            <a:pPr marL="0" indent="0" algn="l">
              <a:buNone/>
            </a:pPr>
            <a:r>
              <a:rPr lang="en-US" sz="1200" b="1" kern="0" spc="300" dirty="0">
                <a:solidFill>
                  <a:srgbClr val="F5C518"/>
                </a:solidFill>
                <a:latin typeface="Arial" pitchFamily="34" charset="0"/>
                <a:ea typeface="Arial" pitchFamily="34" charset="-122"/>
                <a:cs typeface="Arial" pitchFamily="34" charset="-120"/>
              </a:rPr>
              <a:t>KYNNINGARMYNDBAND</a:t>
            </a:r>
            <a:endParaRPr lang="en-US" sz="1200" dirty="0"/>
          </a:p>
        </p:txBody>
      </p:sp>
      <p:sp>
        <p:nvSpPr>
          <p:cNvPr id="3" name="Text 1"/>
          <p:cNvSpPr/>
          <p:nvPr/>
        </p:nvSpPr>
        <p:spPr>
          <a:xfrm>
            <a:off x="502920" y="777240"/>
            <a:ext cx="6583680" cy="1463040"/>
          </a:xfrm>
          <a:prstGeom prst="rect">
            <a:avLst/>
          </a:prstGeom>
          <a:noFill/>
          <a:ln/>
        </p:spPr>
        <p:txBody>
          <a:bodyPr wrap="square" lIns="0" tIns="0" rIns="0" bIns="0" rtlCol="0" anchor="t"/>
          <a:lstStyle/>
          <a:p>
            <a:pPr marL="0" indent="0" algn="l">
              <a:lnSpc>
                <a:spcPts val="3090"/>
              </a:lnSpc>
              <a:buNone/>
            </a:pPr>
            <a:r>
              <a:rPr lang="en-US" sz="3000" b="1" dirty="0">
                <a:solidFill>
                  <a:srgbClr val="F4F3F0"/>
                </a:solidFill>
                <a:latin typeface="Arial" pitchFamily="34" charset="0"/>
                <a:ea typeface="Arial" pitchFamily="34" charset="-122"/>
                <a:cs typeface="Arial" pitchFamily="34" charset="-120"/>
              </a:rPr>
              <a:t>Sjáðu öppin í notkun</a:t>
            </a:r>
            <a:endParaRPr lang="en-US" sz="3000" dirty="0"/>
          </a:p>
        </p:txBody>
      </p:sp>
      <p:sp>
        <p:nvSpPr>
          <p:cNvPr id="4" name="Text 2"/>
          <p:cNvSpPr/>
          <p:nvPr/>
        </p:nvSpPr>
        <p:spPr>
          <a:xfrm>
            <a:off x="502920" y="2148840"/>
            <a:ext cx="6492240" cy="1188720"/>
          </a:xfrm>
          <a:prstGeom prst="rect">
            <a:avLst/>
          </a:prstGeom>
          <a:noFill/>
          <a:ln/>
        </p:spPr>
        <p:txBody>
          <a:bodyPr wrap="square" lIns="0" tIns="0" rIns="0" bIns="0" rtlCol="0" anchor="t"/>
          <a:lstStyle/>
          <a:p>
            <a:pPr marL="0" indent="0" algn="l">
              <a:lnSpc>
                <a:spcPts val="2200"/>
              </a:lnSpc>
              <a:buNone/>
            </a:pPr>
            <a:r>
              <a:rPr lang="en-US" sz="1500" dirty="0">
                <a:solidFill>
                  <a:srgbClr val="CDCBC4"/>
                </a:solidFill>
                <a:latin typeface="Arial" pitchFamily="34" charset="0"/>
                <a:ea typeface="Arial" pitchFamily="34" charset="-122"/>
                <a:cs typeface="Arial" pitchFamily="34" charset="-120"/>
              </a:rPr>
              <a:t>Skannaðu QR-kóðann með símanum til að horfa á vörurnar sex í notkun á snjallsjónvarpi. Hver vara hefur sitt eigið myndband, svo hægt er að fara beint í þá vöru sem skiptir máli. Á sömu síðu má einnig sækja þessa kynningu í heild.</a:t>
            </a:r>
            <a:endParaRPr lang="en-US" sz="1500" dirty="0"/>
          </a:p>
        </p:txBody>
      </p:sp>
      <p:sp>
        <p:nvSpPr>
          <p:cNvPr id="5" name="Shape 3"/>
          <p:cNvSpPr/>
          <p:nvPr/>
        </p:nvSpPr>
        <p:spPr>
          <a:xfrm>
            <a:off x="502920" y="3726180"/>
            <a:ext cx="91440" cy="91440"/>
          </a:xfrm>
          <a:prstGeom prst="ellipse">
            <a:avLst/>
          </a:prstGeom>
          <a:solidFill>
            <a:srgbClr val="F5C518"/>
          </a:solidFill>
          <a:ln/>
        </p:spPr>
      </p:sp>
      <p:sp>
        <p:nvSpPr>
          <p:cNvPr id="6" name="Text 4"/>
          <p:cNvSpPr/>
          <p:nvPr/>
        </p:nvSpPr>
        <p:spPr>
          <a:xfrm>
            <a:off x="758952" y="3611880"/>
            <a:ext cx="6236208" cy="548640"/>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Eitt myndband fyrir hverja vöru, ekki ein löng kynningarrulla</a:t>
            </a:r>
            <a:endParaRPr lang="en-US" sz="1450" dirty="0"/>
          </a:p>
        </p:txBody>
      </p:sp>
      <p:sp>
        <p:nvSpPr>
          <p:cNvPr id="7" name="Shape 5"/>
          <p:cNvSpPr/>
          <p:nvPr/>
        </p:nvSpPr>
        <p:spPr>
          <a:xfrm>
            <a:off x="502920" y="4274820"/>
            <a:ext cx="91440" cy="91440"/>
          </a:xfrm>
          <a:prstGeom prst="ellipse">
            <a:avLst/>
          </a:prstGeom>
          <a:solidFill>
            <a:srgbClr val="F5C518"/>
          </a:solidFill>
          <a:ln/>
        </p:spPr>
      </p:sp>
      <p:sp>
        <p:nvSpPr>
          <p:cNvPr id="8" name="Text 6"/>
          <p:cNvSpPr/>
          <p:nvPr/>
        </p:nvSpPr>
        <p:spPr>
          <a:xfrm>
            <a:off x="758952" y="4160520"/>
            <a:ext cx="6236208" cy="548640"/>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Tekið upp úr þeim útgáfum sem eru tilbúnar til afhendingar</a:t>
            </a:r>
            <a:endParaRPr lang="en-US" sz="1450" dirty="0"/>
          </a:p>
        </p:txBody>
      </p:sp>
      <p:sp>
        <p:nvSpPr>
          <p:cNvPr id="9" name="Shape 7"/>
          <p:cNvSpPr/>
          <p:nvPr/>
        </p:nvSpPr>
        <p:spPr>
          <a:xfrm>
            <a:off x="502920" y="4823460"/>
            <a:ext cx="91440" cy="91440"/>
          </a:xfrm>
          <a:prstGeom prst="ellipse">
            <a:avLst/>
          </a:prstGeom>
          <a:solidFill>
            <a:srgbClr val="F5C518"/>
          </a:solidFill>
          <a:ln/>
        </p:spPr>
      </p:sp>
      <p:sp>
        <p:nvSpPr>
          <p:cNvPr id="10" name="Text 8"/>
          <p:cNvSpPr/>
          <p:nvPr/>
        </p:nvSpPr>
        <p:spPr>
          <a:xfrm>
            <a:off x="758952" y="4709160"/>
            <a:ext cx="6236208" cy="548640"/>
          </a:xfrm>
          <a:prstGeom prst="rect">
            <a:avLst/>
          </a:prstGeom>
          <a:noFill/>
          <a:ln/>
        </p:spPr>
        <p:txBody>
          <a:bodyPr wrap="square" lIns="0" tIns="0" rIns="0" bIns="0" rtlCol="0" anchor="t"/>
          <a:lstStyle/>
          <a:p>
            <a:pPr marL="0" indent="0" algn="l">
              <a:lnSpc>
                <a:spcPts val="1711"/>
              </a:lnSpc>
              <a:buNone/>
            </a:pPr>
            <a:r>
              <a:rPr lang="en-US" sz="1450" dirty="0">
                <a:solidFill>
                  <a:srgbClr val="CDCBC4"/>
                </a:solidFill>
                <a:latin typeface="Arial" pitchFamily="34" charset="0"/>
                <a:ea typeface="Arial" pitchFamily="34" charset="-122"/>
                <a:cs typeface="Arial" pitchFamily="34" charset="-120"/>
              </a:rPr>
              <a:t>Kynningin sjálf til niðurhals á sömu slóð</a:t>
            </a:r>
            <a:endParaRPr lang="en-US" sz="1450" dirty="0"/>
          </a:p>
        </p:txBody>
      </p:sp>
      <p:sp>
        <p:nvSpPr>
          <p:cNvPr id="11" name="Text 9"/>
          <p:cNvSpPr/>
          <p:nvPr/>
        </p:nvSpPr>
        <p:spPr>
          <a:xfrm>
            <a:off x="502920" y="5504688"/>
            <a:ext cx="6492240" cy="365760"/>
          </a:xfrm>
          <a:prstGeom prst="rect">
            <a:avLst/>
          </a:prstGeom>
          <a:noFill/>
          <a:ln/>
        </p:spPr>
        <p:txBody>
          <a:bodyPr wrap="square" lIns="0" tIns="0" rIns="0" bIns="0" rtlCol="0" anchor="ctr"/>
          <a:lstStyle/>
          <a:p>
            <a:pPr marL="0" indent="0" algn="l">
              <a:buNone/>
            </a:pPr>
            <a:r>
              <a:rPr lang="en-US" sz="1250" b="1" dirty="0">
                <a:solidFill>
                  <a:srgbClr val="F5C518"/>
                </a:solidFill>
                <a:latin typeface="Arial" pitchFamily="34" charset="0"/>
                <a:ea typeface="Arial" pitchFamily="34" charset="-122"/>
                <a:cs typeface="Arial" pitchFamily="34" charset="-120"/>
              </a:rPr>
              <a:t>Slóð:  </a:t>
            </a:r>
            <a:r>
              <a:rPr lang="en-US" sz="1250" dirty="0">
                <a:solidFill>
                  <a:srgbClr val="CDCBC4"/>
                </a:solidFill>
                <a:latin typeface="Arial" pitchFamily="34" charset="0"/>
                <a:ea typeface="Arial" pitchFamily="34" charset="-122"/>
                <a:cs typeface="Arial" pitchFamily="34" charset="-120"/>
              </a:rPr>
              <a:t>k65.is/apps/tv/vod</a:t>
            </a:r>
            <a:endParaRPr lang="en-US" sz="1250" dirty="0"/>
          </a:p>
        </p:txBody>
      </p:sp>
      <p:sp>
        <p:nvSpPr>
          <p:cNvPr id="12" name="Shape 10"/>
          <p:cNvSpPr/>
          <p:nvPr/>
        </p:nvSpPr>
        <p:spPr>
          <a:xfrm>
            <a:off x="7818120" y="1554480"/>
            <a:ext cx="3886200" cy="4315968"/>
          </a:xfrm>
          <a:prstGeom prst="roundRect">
            <a:avLst>
              <a:gd name="adj" fmla="val 3294"/>
            </a:avLst>
          </a:prstGeom>
          <a:solidFill>
            <a:srgbClr val="FFFFFF"/>
          </a:solidFill>
          <a:ln w="12700">
            <a:solidFill>
              <a:srgbClr val="2C2C31"/>
            </a:solidFill>
            <a:prstDash val="solid"/>
          </a:ln>
          <a:effectLst>
            <a:outerShdw blurRad="203200" dist="101600" dir="5400000" algn="bl" rotWithShape="0">
              <a:srgbClr val="000000">
                <a:alpha val="60000"/>
              </a:srgbClr>
            </a:outerShdw>
          </a:effectLst>
        </p:spPr>
      </p:sp>
      <p:pic>
        <p:nvPicPr>
          <p:cNvPr id="13" name="Image 0" descr="E:/git/RuvVodTizen/docs/sales/assets/qr-demo.png"/>
          <p:cNvPicPr>
            <a:picLocks noChangeAspect="1"/>
          </p:cNvPicPr>
          <p:nvPr/>
        </p:nvPicPr>
        <p:blipFill>
          <a:blip r:embed="rId3"/>
          <a:stretch>
            <a:fillRect/>
          </a:stretch>
        </p:blipFill>
        <p:spPr>
          <a:xfrm>
            <a:off x="8252460" y="1920240"/>
            <a:ext cx="3017520" cy="3017520"/>
          </a:xfrm>
          <a:prstGeom prst="rect">
            <a:avLst/>
          </a:prstGeom>
        </p:spPr>
      </p:pic>
      <p:sp>
        <p:nvSpPr>
          <p:cNvPr id="14" name="Text 11"/>
          <p:cNvSpPr/>
          <p:nvPr/>
        </p:nvSpPr>
        <p:spPr>
          <a:xfrm>
            <a:off x="7818120" y="5157216"/>
            <a:ext cx="3886200" cy="457200"/>
          </a:xfrm>
          <a:prstGeom prst="rect">
            <a:avLst/>
          </a:prstGeom>
          <a:noFill/>
          <a:ln/>
        </p:spPr>
        <p:txBody>
          <a:bodyPr wrap="square" lIns="0" tIns="0" rIns="0" bIns="0" rtlCol="0" anchor="ctr"/>
          <a:lstStyle/>
          <a:p>
            <a:pPr marL="0" indent="0" algn="ctr">
              <a:buNone/>
            </a:pPr>
            <a:r>
              <a:rPr lang="en-US" sz="1400" b="1" dirty="0">
                <a:solidFill>
                  <a:srgbClr val="17171A"/>
                </a:solidFill>
                <a:latin typeface="Arial" pitchFamily="34" charset="0"/>
                <a:ea typeface="Arial" pitchFamily="34" charset="-122"/>
                <a:cs typeface="Arial" pitchFamily="34" charset="-120"/>
              </a:rPr>
              <a:t>Skannaðu með símanum</a:t>
            </a:r>
            <a:endParaRPr lang="en-US" sz="1400" dirty="0"/>
          </a:p>
        </p:txBody>
      </p:sp>
      <p:sp>
        <p:nvSpPr>
          <p:cNvPr id="15" name="Shape 12"/>
          <p:cNvSpPr/>
          <p:nvPr/>
        </p:nvSpPr>
        <p:spPr>
          <a:xfrm>
            <a:off x="502920" y="6583680"/>
            <a:ext cx="73152" cy="73152"/>
          </a:xfrm>
          <a:prstGeom prst="ellipse">
            <a:avLst/>
          </a:prstGeom>
          <a:solidFill>
            <a:srgbClr val="F5C518"/>
          </a:solidFill>
          <a:ln/>
        </p:spPr>
      </p:sp>
      <p:sp>
        <p:nvSpPr>
          <p:cNvPr id="16" name="Text 13"/>
          <p:cNvSpPr/>
          <p:nvPr/>
        </p:nvSpPr>
        <p:spPr>
          <a:xfrm>
            <a:off x="640080" y="6473952"/>
            <a:ext cx="2743200" cy="274320"/>
          </a:xfrm>
          <a:prstGeom prst="rect">
            <a:avLst/>
          </a:prstGeom>
          <a:noFill/>
          <a:ln/>
        </p:spPr>
        <p:txBody>
          <a:bodyPr wrap="square" lIns="0" tIns="0" rIns="0" bIns="0" rtlCol="0" anchor="ctr"/>
          <a:lstStyle/>
          <a:p>
            <a:pPr marL="0" indent="0" algn="l">
              <a:buNone/>
            </a:pPr>
            <a:r>
              <a:rPr lang="en-US" sz="1000" b="1" kern="0" spc="200" dirty="0">
                <a:solidFill>
                  <a:srgbClr val="6C6A64"/>
                </a:solidFill>
                <a:latin typeface="Arial" pitchFamily="34" charset="0"/>
                <a:ea typeface="Arial" pitchFamily="34" charset="-122"/>
                <a:cs typeface="Arial" pitchFamily="34" charset="-120"/>
              </a:rPr>
              <a:t>RÚV</a:t>
            </a:r>
            <a:endParaRPr lang="en-US" sz="1000" dirty="0"/>
          </a:p>
        </p:txBody>
      </p:sp>
      <p:sp>
        <p:nvSpPr>
          <p:cNvPr id="17" name="Text 14"/>
          <p:cNvSpPr/>
          <p:nvPr/>
        </p:nvSpPr>
        <p:spPr>
          <a:xfrm>
            <a:off x="9692640" y="6473952"/>
            <a:ext cx="2039112" cy="274320"/>
          </a:xfrm>
          <a:prstGeom prst="rect">
            <a:avLst/>
          </a:prstGeom>
          <a:noFill/>
          <a:ln/>
        </p:spPr>
        <p:txBody>
          <a:bodyPr wrap="square" lIns="0" tIns="0" rIns="0" bIns="0" rtlCol="0" anchor="ctr"/>
          <a:lstStyle/>
          <a:p>
            <a:pPr marL="0" indent="0" algn="r">
              <a:buNone/>
            </a:pPr>
            <a:r>
              <a:rPr lang="en-US" sz="1000" dirty="0">
                <a:solidFill>
                  <a:srgbClr val="6C6A64"/>
                </a:solidFill>
                <a:latin typeface="Arial" pitchFamily="34" charset="0"/>
                <a:ea typeface="Arial" pitchFamily="34" charset="-122"/>
                <a:cs typeface="Arial"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2452</Words>
  <Application>Microsoft Office PowerPoint</Application>
  <PresentationFormat>Widescreen</PresentationFormat>
  <Paragraphs>263</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K65</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RÚV á snjallsjónvarpi</dc:title>
  <dc:subject>PptxGenJS Presentation</dc:subject>
  <dc:creator>K65</dc:creator>
  <cp:lastModifiedBy>Sverrir Sigmundarson</cp:lastModifiedBy>
  <cp:revision>6</cp:revision>
  <dcterms:created xsi:type="dcterms:W3CDTF">2026-08-04T14:06:08Z</dcterms:created>
  <dcterms:modified xsi:type="dcterms:W3CDTF">2026-08-10T17:17:54Z</dcterms:modified>
</cp:coreProperties>
</file>